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95" r:id="rId4"/>
    <p:sldId id="294" r:id="rId5"/>
    <p:sldId id="322" r:id="rId6"/>
    <p:sldId id="262" r:id="rId7"/>
    <p:sldId id="323" r:id="rId8"/>
    <p:sldId id="297" r:id="rId9"/>
    <p:sldId id="324" r:id="rId10"/>
    <p:sldId id="325" r:id="rId11"/>
    <p:sldId id="326" r:id="rId12"/>
    <p:sldId id="327" r:id="rId13"/>
    <p:sldId id="328" r:id="rId14"/>
    <p:sldId id="279" r:id="rId15"/>
    <p:sldId id="288" r:id="rId16"/>
    <p:sldId id="299" r:id="rId17"/>
    <p:sldId id="300" r:id="rId18"/>
    <p:sldId id="301" r:id="rId19"/>
    <p:sldId id="302" r:id="rId20"/>
    <p:sldId id="289" r:id="rId21"/>
    <p:sldId id="290" r:id="rId22"/>
    <p:sldId id="291" r:id="rId23"/>
    <p:sldId id="292" r:id="rId24"/>
    <p:sldId id="293" r:id="rId25"/>
    <p:sldId id="303" r:id="rId26"/>
    <p:sldId id="304" r:id="rId27"/>
    <p:sldId id="305" r:id="rId28"/>
    <p:sldId id="306" r:id="rId29"/>
    <p:sldId id="298" r:id="rId30"/>
    <p:sldId id="316" r:id="rId31"/>
    <p:sldId id="317" r:id="rId32"/>
    <p:sldId id="318" r:id="rId33"/>
    <p:sldId id="319" r:id="rId34"/>
    <p:sldId id="320" r:id="rId35"/>
    <p:sldId id="307" r:id="rId36"/>
    <p:sldId id="308" r:id="rId37"/>
    <p:sldId id="313" r:id="rId38"/>
    <p:sldId id="309" r:id="rId39"/>
    <p:sldId id="311" r:id="rId40"/>
    <p:sldId id="312" r:id="rId41"/>
    <p:sldId id="314" r:id="rId42"/>
    <p:sldId id="315" r:id="rId43"/>
    <p:sldId id="268" r:id="rId44"/>
    <p:sldId id="321" r:id="rId45"/>
    <p:sldId id="285" r:id="rId46"/>
    <p:sldId id="286" r:id="rId47"/>
    <p:sldId id="261" r:id="rId48"/>
  </p:sldIdLst>
  <p:sldSz cx="12192000" cy="6858000"/>
  <p:notesSz cx="9926638" cy="6797675"/>
  <p:embeddedFontLst>
    <p:embeddedFont>
      <p:font typeface="맑은 고딕" panose="020B0503020000020004" pitchFamily="34" charset="-127"/>
      <p:regular r:id="rId50"/>
      <p:bold r:id="rId51"/>
    </p:embeddedFont>
    <p:embeddedFont>
      <p:font typeface="NanumSquare" panose="020B0600000101010101" pitchFamily="34" charset="-127"/>
      <p:regular r:id="rId52"/>
    </p:embeddedFont>
    <p:embeddedFont>
      <p:font typeface="NanumSquare Bold" panose="020B0600000101010101" pitchFamily="34" charset="-127"/>
      <p:bold r:id="rId53"/>
    </p:embeddedFont>
    <p:embeddedFont>
      <p:font typeface="NanumSquare ExtraBold" panose="020B0600000101010101" pitchFamily="34" charset="-127"/>
      <p:bold r:id="rId54"/>
    </p:embeddedFont>
    <p:embeddedFont>
      <p:font typeface="나눔스퀘어" panose="020B0600000101010101" pitchFamily="34" charset="-127"/>
      <p:regular r:id="rId55"/>
    </p:embeddedFont>
    <p:embeddedFont>
      <p:font typeface="나눔스퀘어 ExtraBold" panose="020B0600000101010101" pitchFamily="34" charset="-127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Microsoft Sans Serif" panose="020B0604020202020204" pitchFamily="34" charset="0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694"/>
  </p:normalViewPr>
  <p:slideViewPr>
    <p:cSldViewPr>
      <p:cViewPr varScale="1">
        <p:scale>
          <a:sx n="199" d="100"/>
          <a:sy n="199" d="100"/>
        </p:scale>
        <p:origin x="16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80275" tIns="40138" rIns="80275" bIns="40138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510" y="0"/>
            <a:ext cx="4301543" cy="341458"/>
          </a:xfrm>
          <a:prstGeom prst="rect">
            <a:avLst/>
          </a:prstGeom>
        </p:spPr>
        <p:txBody>
          <a:bodyPr vert="horz" lIns="80275" tIns="40138" rIns="80275" bIns="40138" rtlCol="0"/>
          <a:lstStyle>
            <a:lvl1pPr algn="r">
              <a:defRPr sz="1100"/>
            </a:lvl1pPr>
          </a:lstStyle>
          <a:p>
            <a:fld id="{BBE987FA-B8B6-45E2-B4C6-43487927AE02}" type="datetimeFigureOut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5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0275" tIns="40138" rIns="80275" bIns="401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80275" tIns="40138" rIns="80275" bIns="401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80275" tIns="40138" rIns="80275" bIns="40138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510" y="6456219"/>
            <a:ext cx="4301543" cy="341457"/>
          </a:xfrm>
          <a:prstGeom prst="rect">
            <a:avLst/>
          </a:prstGeom>
        </p:spPr>
        <p:txBody>
          <a:bodyPr vert="horz" lIns="80275" tIns="40138" rIns="80275" bIns="40138" rtlCol="0" anchor="b"/>
          <a:lstStyle>
            <a:lvl1pPr algn="r">
              <a:defRPr sz="1100"/>
            </a:lvl1pPr>
          </a:lstStyle>
          <a:p>
            <a:fld id="{46829B68-E031-4E6E-962D-EC0C89C57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7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32268-B8B6-354A-A540-F31013A527C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89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피부색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안경안쓴거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동그란안경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네모난안경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선글라스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마스크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장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32268-B8B6-354A-A540-F31013A527C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834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32268-B8B6-354A-A540-F31013A527C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5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32268-B8B6-354A-A540-F31013A527C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76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32268-B8B6-354A-A540-F31013A527C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44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29B68-E031-4E6E-962D-EC0C89C57A5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7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 i="0">
                <a:latin typeface="NanumSquare Bold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NanumSquare Bold" panose="020B0600000101010101" pitchFamily="34" charset="-127"/>
                <a:cs typeface="NanumSquare Bold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252525"/>
                </a:solidFill>
                <a:latin typeface="나눔스퀘어"/>
                <a:cs typeface="나눔스퀘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NanumSquare Bold" panose="020B0600000101010101" pitchFamily="34" charset="-127"/>
                <a:cs typeface="NanumSquare Bold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40935" y="1719072"/>
            <a:ext cx="3295015" cy="3093720"/>
          </a:xfrm>
          <a:custGeom>
            <a:avLst/>
            <a:gdLst/>
            <a:ahLst/>
            <a:cxnLst/>
            <a:rect l="l" t="t" r="r" b="b"/>
            <a:pathLst>
              <a:path w="3295015" h="3093720">
                <a:moveTo>
                  <a:pt x="1647443" y="0"/>
                </a:moveTo>
                <a:lnTo>
                  <a:pt x="1597991" y="683"/>
                </a:lnTo>
                <a:lnTo>
                  <a:pt x="1548900" y="2721"/>
                </a:lnTo>
                <a:lnTo>
                  <a:pt x="1500191" y="6095"/>
                </a:lnTo>
                <a:lnTo>
                  <a:pt x="1451886" y="10784"/>
                </a:lnTo>
                <a:lnTo>
                  <a:pt x="1404003" y="16771"/>
                </a:lnTo>
                <a:lnTo>
                  <a:pt x="1356564" y="24036"/>
                </a:lnTo>
                <a:lnTo>
                  <a:pt x="1309589" y="32559"/>
                </a:lnTo>
                <a:lnTo>
                  <a:pt x="1263098" y="42322"/>
                </a:lnTo>
                <a:lnTo>
                  <a:pt x="1217112" y="53305"/>
                </a:lnTo>
                <a:lnTo>
                  <a:pt x="1171651" y="65490"/>
                </a:lnTo>
                <a:lnTo>
                  <a:pt x="1126735" y="78857"/>
                </a:lnTo>
                <a:lnTo>
                  <a:pt x="1082386" y="93388"/>
                </a:lnTo>
                <a:lnTo>
                  <a:pt x="1038622" y="109062"/>
                </a:lnTo>
                <a:lnTo>
                  <a:pt x="995465" y="125860"/>
                </a:lnTo>
                <a:lnTo>
                  <a:pt x="952936" y="143765"/>
                </a:lnTo>
                <a:lnTo>
                  <a:pt x="911053" y="162756"/>
                </a:lnTo>
                <a:lnTo>
                  <a:pt x="869839" y="182815"/>
                </a:lnTo>
                <a:lnTo>
                  <a:pt x="829313" y="203921"/>
                </a:lnTo>
                <a:lnTo>
                  <a:pt x="789495" y="226057"/>
                </a:lnTo>
                <a:lnTo>
                  <a:pt x="750406" y="249203"/>
                </a:lnTo>
                <a:lnTo>
                  <a:pt x="712067" y="273339"/>
                </a:lnTo>
                <a:lnTo>
                  <a:pt x="674498" y="298447"/>
                </a:lnTo>
                <a:lnTo>
                  <a:pt x="637718" y="324508"/>
                </a:lnTo>
                <a:lnTo>
                  <a:pt x="601749" y="351502"/>
                </a:lnTo>
                <a:lnTo>
                  <a:pt x="566611" y="379411"/>
                </a:lnTo>
                <a:lnTo>
                  <a:pt x="532325" y="408214"/>
                </a:lnTo>
                <a:lnTo>
                  <a:pt x="498910" y="437894"/>
                </a:lnTo>
                <a:lnTo>
                  <a:pt x="466387" y="468430"/>
                </a:lnTo>
                <a:lnTo>
                  <a:pt x="434777" y="499804"/>
                </a:lnTo>
                <a:lnTo>
                  <a:pt x="404100" y="531997"/>
                </a:lnTo>
                <a:lnTo>
                  <a:pt x="374376" y="564989"/>
                </a:lnTo>
                <a:lnTo>
                  <a:pt x="345626" y="598761"/>
                </a:lnTo>
                <a:lnTo>
                  <a:pt x="317869" y="633295"/>
                </a:lnTo>
                <a:lnTo>
                  <a:pt x="291128" y="668570"/>
                </a:lnTo>
                <a:lnTo>
                  <a:pt x="265421" y="704568"/>
                </a:lnTo>
                <a:lnTo>
                  <a:pt x="240769" y="741270"/>
                </a:lnTo>
                <a:lnTo>
                  <a:pt x="217193" y="778657"/>
                </a:lnTo>
                <a:lnTo>
                  <a:pt x="194713" y="816709"/>
                </a:lnTo>
                <a:lnTo>
                  <a:pt x="173349" y="855407"/>
                </a:lnTo>
                <a:lnTo>
                  <a:pt x="153122" y="894733"/>
                </a:lnTo>
                <a:lnTo>
                  <a:pt x="134052" y="934666"/>
                </a:lnTo>
                <a:lnTo>
                  <a:pt x="116160" y="975189"/>
                </a:lnTo>
                <a:lnTo>
                  <a:pt x="99466" y="1016281"/>
                </a:lnTo>
                <a:lnTo>
                  <a:pt x="83990" y="1057924"/>
                </a:lnTo>
                <a:lnTo>
                  <a:pt x="69753" y="1100098"/>
                </a:lnTo>
                <a:lnTo>
                  <a:pt x="56775" y="1142784"/>
                </a:lnTo>
                <a:lnTo>
                  <a:pt x="45077" y="1185964"/>
                </a:lnTo>
                <a:lnTo>
                  <a:pt x="34678" y="1229618"/>
                </a:lnTo>
                <a:lnTo>
                  <a:pt x="25600" y="1273727"/>
                </a:lnTo>
                <a:lnTo>
                  <a:pt x="17863" y="1318271"/>
                </a:lnTo>
                <a:lnTo>
                  <a:pt x="11486" y="1363232"/>
                </a:lnTo>
                <a:lnTo>
                  <a:pt x="6491" y="1408590"/>
                </a:lnTo>
                <a:lnTo>
                  <a:pt x="2898" y="1454327"/>
                </a:lnTo>
                <a:lnTo>
                  <a:pt x="728" y="1500423"/>
                </a:lnTo>
                <a:lnTo>
                  <a:pt x="0" y="1546860"/>
                </a:lnTo>
                <a:lnTo>
                  <a:pt x="728" y="1593296"/>
                </a:lnTo>
                <a:lnTo>
                  <a:pt x="2898" y="1639392"/>
                </a:lnTo>
                <a:lnTo>
                  <a:pt x="6491" y="1685129"/>
                </a:lnTo>
                <a:lnTo>
                  <a:pt x="11486" y="1730487"/>
                </a:lnTo>
                <a:lnTo>
                  <a:pt x="17863" y="1775448"/>
                </a:lnTo>
                <a:lnTo>
                  <a:pt x="25600" y="1819992"/>
                </a:lnTo>
                <a:lnTo>
                  <a:pt x="34678" y="1864101"/>
                </a:lnTo>
                <a:lnTo>
                  <a:pt x="45077" y="1907755"/>
                </a:lnTo>
                <a:lnTo>
                  <a:pt x="56775" y="1950935"/>
                </a:lnTo>
                <a:lnTo>
                  <a:pt x="69753" y="1993621"/>
                </a:lnTo>
                <a:lnTo>
                  <a:pt x="83990" y="2035795"/>
                </a:lnTo>
                <a:lnTo>
                  <a:pt x="99466" y="2077438"/>
                </a:lnTo>
                <a:lnTo>
                  <a:pt x="116160" y="2118530"/>
                </a:lnTo>
                <a:lnTo>
                  <a:pt x="134052" y="2159053"/>
                </a:lnTo>
                <a:lnTo>
                  <a:pt x="153122" y="2198986"/>
                </a:lnTo>
                <a:lnTo>
                  <a:pt x="173349" y="2238312"/>
                </a:lnTo>
                <a:lnTo>
                  <a:pt x="194713" y="2277010"/>
                </a:lnTo>
                <a:lnTo>
                  <a:pt x="217193" y="2315062"/>
                </a:lnTo>
                <a:lnTo>
                  <a:pt x="240769" y="2352449"/>
                </a:lnTo>
                <a:lnTo>
                  <a:pt x="265421" y="2389151"/>
                </a:lnTo>
                <a:lnTo>
                  <a:pt x="291128" y="2425149"/>
                </a:lnTo>
                <a:lnTo>
                  <a:pt x="317869" y="2460424"/>
                </a:lnTo>
                <a:lnTo>
                  <a:pt x="345626" y="2494958"/>
                </a:lnTo>
                <a:lnTo>
                  <a:pt x="374376" y="2528730"/>
                </a:lnTo>
                <a:lnTo>
                  <a:pt x="404100" y="2561722"/>
                </a:lnTo>
                <a:lnTo>
                  <a:pt x="434777" y="2593915"/>
                </a:lnTo>
                <a:lnTo>
                  <a:pt x="466387" y="2625289"/>
                </a:lnTo>
                <a:lnTo>
                  <a:pt x="498910" y="2655825"/>
                </a:lnTo>
                <a:lnTo>
                  <a:pt x="532325" y="2685505"/>
                </a:lnTo>
                <a:lnTo>
                  <a:pt x="566611" y="2714308"/>
                </a:lnTo>
                <a:lnTo>
                  <a:pt x="601749" y="2742217"/>
                </a:lnTo>
                <a:lnTo>
                  <a:pt x="637718" y="2769211"/>
                </a:lnTo>
                <a:lnTo>
                  <a:pt x="674498" y="2795272"/>
                </a:lnTo>
                <a:lnTo>
                  <a:pt x="712067" y="2820380"/>
                </a:lnTo>
                <a:lnTo>
                  <a:pt x="750406" y="2844516"/>
                </a:lnTo>
                <a:lnTo>
                  <a:pt x="789495" y="2867662"/>
                </a:lnTo>
                <a:lnTo>
                  <a:pt x="829313" y="2889798"/>
                </a:lnTo>
                <a:lnTo>
                  <a:pt x="869839" y="2910904"/>
                </a:lnTo>
                <a:lnTo>
                  <a:pt x="911053" y="2930963"/>
                </a:lnTo>
                <a:lnTo>
                  <a:pt x="952936" y="2949954"/>
                </a:lnTo>
                <a:lnTo>
                  <a:pt x="995465" y="2967859"/>
                </a:lnTo>
                <a:lnTo>
                  <a:pt x="1038622" y="2984657"/>
                </a:lnTo>
                <a:lnTo>
                  <a:pt x="1082386" y="3000331"/>
                </a:lnTo>
                <a:lnTo>
                  <a:pt x="1126735" y="3014862"/>
                </a:lnTo>
                <a:lnTo>
                  <a:pt x="1171651" y="3028229"/>
                </a:lnTo>
                <a:lnTo>
                  <a:pt x="1217112" y="3040414"/>
                </a:lnTo>
                <a:lnTo>
                  <a:pt x="1263098" y="3051397"/>
                </a:lnTo>
                <a:lnTo>
                  <a:pt x="1309589" y="3061160"/>
                </a:lnTo>
                <a:lnTo>
                  <a:pt x="1356564" y="3069683"/>
                </a:lnTo>
                <a:lnTo>
                  <a:pt x="1404003" y="3076948"/>
                </a:lnTo>
                <a:lnTo>
                  <a:pt x="1451886" y="3082935"/>
                </a:lnTo>
                <a:lnTo>
                  <a:pt x="1500191" y="3087624"/>
                </a:lnTo>
                <a:lnTo>
                  <a:pt x="1548900" y="3090998"/>
                </a:lnTo>
                <a:lnTo>
                  <a:pt x="1597991" y="3093036"/>
                </a:lnTo>
                <a:lnTo>
                  <a:pt x="1647443" y="3093720"/>
                </a:lnTo>
                <a:lnTo>
                  <a:pt x="1696896" y="3093036"/>
                </a:lnTo>
                <a:lnTo>
                  <a:pt x="1745987" y="3090998"/>
                </a:lnTo>
                <a:lnTo>
                  <a:pt x="1794696" y="3087624"/>
                </a:lnTo>
                <a:lnTo>
                  <a:pt x="1843001" y="3082935"/>
                </a:lnTo>
                <a:lnTo>
                  <a:pt x="1890884" y="3076948"/>
                </a:lnTo>
                <a:lnTo>
                  <a:pt x="1938323" y="3069683"/>
                </a:lnTo>
                <a:lnTo>
                  <a:pt x="1985298" y="3061160"/>
                </a:lnTo>
                <a:lnTo>
                  <a:pt x="2031789" y="3051397"/>
                </a:lnTo>
                <a:lnTo>
                  <a:pt x="2077775" y="3040414"/>
                </a:lnTo>
                <a:lnTo>
                  <a:pt x="2123236" y="3028229"/>
                </a:lnTo>
                <a:lnTo>
                  <a:pt x="2168152" y="3014862"/>
                </a:lnTo>
                <a:lnTo>
                  <a:pt x="2212501" y="3000331"/>
                </a:lnTo>
                <a:lnTo>
                  <a:pt x="2256265" y="2984657"/>
                </a:lnTo>
                <a:lnTo>
                  <a:pt x="2299422" y="2967859"/>
                </a:lnTo>
                <a:lnTo>
                  <a:pt x="2341951" y="2949954"/>
                </a:lnTo>
                <a:lnTo>
                  <a:pt x="2383834" y="2930963"/>
                </a:lnTo>
                <a:lnTo>
                  <a:pt x="2425048" y="2910904"/>
                </a:lnTo>
                <a:lnTo>
                  <a:pt x="2465574" y="2889798"/>
                </a:lnTo>
                <a:lnTo>
                  <a:pt x="2505392" y="2867662"/>
                </a:lnTo>
                <a:lnTo>
                  <a:pt x="2544481" y="2844516"/>
                </a:lnTo>
                <a:lnTo>
                  <a:pt x="2582820" y="2820380"/>
                </a:lnTo>
                <a:lnTo>
                  <a:pt x="2620389" y="2795272"/>
                </a:lnTo>
                <a:lnTo>
                  <a:pt x="2657169" y="2769211"/>
                </a:lnTo>
                <a:lnTo>
                  <a:pt x="2693138" y="2742217"/>
                </a:lnTo>
                <a:lnTo>
                  <a:pt x="2728276" y="2714308"/>
                </a:lnTo>
                <a:lnTo>
                  <a:pt x="2762562" y="2685505"/>
                </a:lnTo>
                <a:lnTo>
                  <a:pt x="2795977" y="2655825"/>
                </a:lnTo>
                <a:lnTo>
                  <a:pt x="2828500" y="2625289"/>
                </a:lnTo>
                <a:lnTo>
                  <a:pt x="2860110" y="2593915"/>
                </a:lnTo>
                <a:lnTo>
                  <a:pt x="2890787" y="2561722"/>
                </a:lnTo>
                <a:lnTo>
                  <a:pt x="2920511" y="2528730"/>
                </a:lnTo>
                <a:lnTo>
                  <a:pt x="2949261" y="2494958"/>
                </a:lnTo>
                <a:lnTo>
                  <a:pt x="2977018" y="2460424"/>
                </a:lnTo>
                <a:lnTo>
                  <a:pt x="3003759" y="2425149"/>
                </a:lnTo>
                <a:lnTo>
                  <a:pt x="3029466" y="2389151"/>
                </a:lnTo>
                <a:lnTo>
                  <a:pt x="3054118" y="2352449"/>
                </a:lnTo>
                <a:lnTo>
                  <a:pt x="3077694" y="2315062"/>
                </a:lnTo>
                <a:lnTo>
                  <a:pt x="3100174" y="2277010"/>
                </a:lnTo>
                <a:lnTo>
                  <a:pt x="3121538" y="2238312"/>
                </a:lnTo>
                <a:lnTo>
                  <a:pt x="3141765" y="2198986"/>
                </a:lnTo>
                <a:lnTo>
                  <a:pt x="3160835" y="2159053"/>
                </a:lnTo>
                <a:lnTo>
                  <a:pt x="3178727" y="2118530"/>
                </a:lnTo>
                <a:lnTo>
                  <a:pt x="3195421" y="2077438"/>
                </a:lnTo>
                <a:lnTo>
                  <a:pt x="3210897" y="2035795"/>
                </a:lnTo>
                <a:lnTo>
                  <a:pt x="3225134" y="1993621"/>
                </a:lnTo>
                <a:lnTo>
                  <a:pt x="3238112" y="1950935"/>
                </a:lnTo>
                <a:lnTo>
                  <a:pt x="3249810" y="1907755"/>
                </a:lnTo>
                <a:lnTo>
                  <a:pt x="3260209" y="1864101"/>
                </a:lnTo>
                <a:lnTo>
                  <a:pt x="3269287" y="1819992"/>
                </a:lnTo>
                <a:lnTo>
                  <a:pt x="3277024" y="1775448"/>
                </a:lnTo>
                <a:lnTo>
                  <a:pt x="3283401" y="1730487"/>
                </a:lnTo>
                <a:lnTo>
                  <a:pt x="3288396" y="1685129"/>
                </a:lnTo>
                <a:lnTo>
                  <a:pt x="3291989" y="1639392"/>
                </a:lnTo>
                <a:lnTo>
                  <a:pt x="3294159" y="1593296"/>
                </a:lnTo>
                <a:lnTo>
                  <a:pt x="3294888" y="1546860"/>
                </a:lnTo>
                <a:lnTo>
                  <a:pt x="3294159" y="1500423"/>
                </a:lnTo>
                <a:lnTo>
                  <a:pt x="3291989" y="1454327"/>
                </a:lnTo>
                <a:lnTo>
                  <a:pt x="3288396" y="1408590"/>
                </a:lnTo>
                <a:lnTo>
                  <a:pt x="3283401" y="1363232"/>
                </a:lnTo>
                <a:lnTo>
                  <a:pt x="3277024" y="1318271"/>
                </a:lnTo>
                <a:lnTo>
                  <a:pt x="3269287" y="1273727"/>
                </a:lnTo>
                <a:lnTo>
                  <a:pt x="3260209" y="1229618"/>
                </a:lnTo>
                <a:lnTo>
                  <a:pt x="3249810" y="1185964"/>
                </a:lnTo>
                <a:lnTo>
                  <a:pt x="3238112" y="1142784"/>
                </a:lnTo>
                <a:lnTo>
                  <a:pt x="3225134" y="1100098"/>
                </a:lnTo>
                <a:lnTo>
                  <a:pt x="3210897" y="1057924"/>
                </a:lnTo>
                <a:lnTo>
                  <a:pt x="3195421" y="1016281"/>
                </a:lnTo>
                <a:lnTo>
                  <a:pt x="3178727" y="975189"/>
                </a:lnTo>
                <a:lnTo>
                  <a:pt x="3160835" y="934666"/>
                </a:lnTo>
                <a:lnTo>
                  <a:pt x="3141765" y="894733"/>
                </a:lnTo>
                <a:lnTo>
                  <a:pt x="3121538" y="855407"/>
                </a:lnTo>
                <a:lnTo>
                  <a:pt x="3100174" y="816709"/>
                </a:lnTo>
                <a:lnTo>
                  <a:pt x="3077694" y="778657"/>
                </a:lnTo>
                <a:lnTo>
                  <a:pt x="3054118" y="741270"/>
                </a:lnTo>
                <a:lnTo>
                  <a:pt x="3029466" y="704568"/>
                </a:lnTo>
                <a:lnTo>
                  <a:pt x="3003759" y="668570"/>
                </a:lnTo>
                <a:lnTo>
                  <a:pt x="2977018" y="633295"/>
                </a:lnTo>
                <a:lnTo>
                  <a:pt x="2949261" y="598761"/>
                </a:lnTo>
                <a:lnTo>
                  <a:pt x="2920511" y="564989"/>
                </a:lnTo>
                <a:lnTo>
                  <a:pt x="2890787" y="531997"/>
                </a:lnTo>
                <a:lnTo>
                  <a:pt x="2860110" y="499804"/>
                </a:lnTo>
                <a:lnTo>
                  <a:pt x="2828500" y="468430"/>
                </a:lnTo>
                <a:lnTo>
                  <a:pt x="2795977" y="437894"/>
                </a:lnTo>
                <a:lnTo>
                  <a:pt x="2762562" y="408214"/>
                </a:lnTo>
                <a:lnTo>
                  <a:pt x="2728276" y="379411"/>
                </a:lnTo>
                <a:lnTo>
                  <a:pt x="2693138" y="351502"/>
                </a:lnTo>
                <a:lnTo>
                  <a:pt x="2657169" y="324508"/>
                </a:lnTo>
                <a:lnTo>
                  <a:pt x="2620389" y="298447"/>
                </a:lnTo>
                <a:lnTo>
                  <a:pt x="2582820" y="273339"/>
                </a:lnTo>
                <a:lnTo>
                  <a:pt x="2544481" y="249203"/>
                </a:lnTo>
                <a:lnTo>
                  <a:pt x="2505392" y="226057"/>
                </a:lnTo>
                <a:lnTo>
                  <a:pt x="2465574" y="203921"/>
                </a:lnTo>
                <a:lnTo>
                  <a:pt x="2425048" y="182815"/>
                </a:lnTo>
                <a:lnTo>
                  <a:pt x="2383834" y="162756"/>
                </a:lnTo>
                <a:lnTo>
                  <a:pt x="2341951" y="143765"/>
                </a:lnTo>
                <a:lnTo>
                  <a:pt x="2299422" y="125860"/>
                </a:lnTo>
                <a:lnTo>
                  <a:pt x="2256265" y="109062"/>
                </a:lnTo>
                <a:lnTo>
                  <a:pt x="2212501" y="93388"/>
                </a:lnTo>
                <a:lnTo>
                  <a:pt x="2168152" y="78857"/>
                </a:lnTo>
                <a:lnTo>
                  <a:pt x="2123236" y="65490"/>
                </a:lnTo>
                <a:lnTo>
                  <a:pt x="2077775" y="53305"/>
                </a:lnTo>
                <a:lnTo>
                  <a:pt x="2031789" y="42322"/>
                </a:lnTo>
                <a:lnTo>
                  <a:pt x="1985298" y="32559"/>
                </a:lnTo>
                <a:lnTo>
                  <a:pt x="1938323" y="24036"/>
                </a:lnTo>
                <a:lnTo>
                  <a:pt x="1890884" y="16771"/>
                </a:lnTo>
                <a:lnTo>
                  <a:pt x="1843001" y="10784"/>
                </a:lnTo>
                <a:lnTo>
                  <a:pt x="1794696" y="6095"/>
                </a:lnTo>
                <a:lnTo>
                  <a:pt x="1745987" y="2721"/>
                </a:lnTo>
                <a:lnTo>
                  <a:pt x="1696896" y="683"/>
                </a:lnTo>
                <a:lnTo>
                  <a:pt x="16474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D0D0D"/>
                </a:solidFill>
                <a:latin typeface="NanumSquare Bold" panose="020B0600000101010101" pitchFamily="34" charset="-127"/>
                <a:cs typeface="NanumSquare Bold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383279" cy="6840220"/>
          </a:xfrm>
          <a:custGeom>
            <a:avLst/>
            <a:gdLst/>
            <a:ahLst/>
            <a:cxnLst/>
            <a:rect l="l" t="t" r="r" b="b"/>
            <a:pathLst>
              <a:path w="3383279" h="6840220">
                <a:moveTo>
                  <a:pt x="0" y="6839712"/>
                </a:moveTo>
                <a:lnTo>
                  <a:pt x="3383279" y="6839712"/>
                </a:lnTo>
                <a:lnTo>
                  <a:pt x="3383279" y="0"/>
                </a:lnTo>
                <a:lnTo>
                  <a:pt x="0" y="0"/>
                </a:lnTo>
                <a:lnTo>
                  <a:pt x="0" y="683971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123944" y="441959"/>
            <a:ext cx="683260" cy="683260"/>
          </a:xfrm>
          <a:custGeom>
            <a:avLst/>
            <a:gdLst/>
            <a:ahLst/>
            <a:cxnLst/>
            <a:rect l="l" t="t" r="r" b="b"/>
            <a:pathLst>
              <a:path w="683260" h="683260">
                <a:moveTo>
                  <a:pt x="341375" y="0"/>
                </a:moveTo>
                <a:lnTo>
                  <a:pt x="295041" y="3115"/>
                </a:lnTo>
                <a:lnTo>
                  <a:pt x="250604" y="12190"/>
                </a:lnTo>
                <a:lnTo>
                  <a:pt x="208472" y="26818"/>
                </a:lnTo>
                <a:lnTo>
                  <a:pt x="169051" y="46594"/>
                </a:lnTo>
                <a:lnTo>
                  <a:pt x="132746" y="71112"/>
                </a:lnTo>
                <a:lnTo>
                  <a:pt x="99964" y="99964"/>
                </a:lnTo>
                <a:lnTo>
                  <a:pt x="71112" y="132746"/>
                </a:lnTo>
                <a:lnTo>
                  <a:pt x="46594" y="169051"/>
                </a:lnTo>
                <a:lnTo>
                  <a:pt x="26818" y="208472"/>
                </a:lnTo>
                <a:lnTo>
                  <a:pt x="12190" y="250604"/>
                </a:lnTo>
                <a:lnTo>
                  <a:pt x="3115" y="295041"/>
                </a:lnTo>
                <a:lnTo>
                  <a:pt x="0" y="341375"/>
                </a:lnTo>
                <a:lnTo>
                  <a:pt x="3115" y="387710"/>
                </a:lnTo>
                <a:lnTo>
                  <a:pt x="12190" y="432147"/>
                </a:lnTo>
                <a:lnTo>
                  <a:pt x="26818" y="474279"/>
                </a:lnTo>
                <a:lnTo>
                  <a:pt x="46594" y="513700"/>
                </a:lnTo>
                <a:lnTo>
                  <a:pt x="71112" y="550005"/>
                </a:lnTo>
                <a:lnTo>
                  <a:pt x="99964" y="582787"/>
                </a:lnTo>
                <a:lnTo>
                  <a:pt x="132746" y="611639"/>
                </a:lnTo>
                <a:lnTo>
                  <a:pt x="169051" y="636157"/>
                </a:lnTo>
                <a:lnTo>
                  <a:pt x="208472" y="655933"/>
                </a:lnTo>
                <a:lnTo>
                  <a:pt x="250604" y="670561"/>
                </a:lnTo>
                <a:lnTo>
                  <a:pt x="295041" y="679636"/>
                </a:lnTo>
                <a:lnTo>
                  <a:pt x="341375" y="682751"/>
                </a:lnTo>
                <a:lnTo>
                  <a:pt x="387710" y="679636"/>
                </a:lnTo>
                <a:lnTo>
                  <a:pt x="432147" y="670561"/>
                </a:lnTo>
                <a:lnTo>
                  <a:pt x="474279" y="655933"/>
                </a:lnTo>
                <a:lnTo>
                  <a:pt x="513700" y="636157"/>
                </a:lnTo>
                <a:lnTo>
                  <a:pt x="550005" y="611639"/>
                </a:lnTo>
                <a:lnTo>
                  <a:pt x="582787" y="582787"/>
                </a:lnTo>
                <a:lnTo>
                  <a:pt x="611639" y="550005"/>
                </a:lnTo>
                <a:lnTo>
                  <a:pt x="636157" y="513700"/>
                </a:lnTo>
                <a:lnTo>
                  <a:pt x="655933" y="474279"/>
                </a:lnTo>
                <a:lnTo>
                  <a:pt x="670561" y="432147"/>
                </a:lnTo>
                <a:lnTo>
                  <a:pt x="679636" y="387710"/>
                </a:lnTo>
                <a:lnTo>
                  <a:pt x="682751" y="341375"/>
                </a:lnTo>
                <a:lnTo>
                  <a:pt x="679636" y="295041"/>
                </a:lnTo>
                <a:lnTo>
                  <a:pt x="670561" y="250604"/>
                </a:lnTo>
                <a:lnTo>
                  <a:pt x="655933" y="208472"/>
                </a:lnTo>
                <a:lnTo>
                  <a:pt x="636157" y="169051"/>
                </a:lnTo>
                <a:lnTo>
                  <a:pt x="611639" y="132746"/>
                </a:lnTo>
                <a:lnTo>
                  <a:pt x="582787" y="99964"/>
                </a:lnTo>
                <a:lnTo>
                  <a:pt x="550005" y="71112"/>
                </a:lnTo>
                <a:lnTo>
                  <a:pt x="513700" y="46594"/>
                </a:lnTo>
                <a:lnTo>
                  <a:pt x="474279" y="26818"/>
                </a:lnTo>
                <a:lnTo>
                  <a:pt x="432147" y="12190"/>
                </a:lnTo>
                <a:lnTo>
                  <a:pt x="387710" y="3115"/>
                </a:lnTo>
                <a:lnTo>
                  <a:pt x="3413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6730" y="556082"/>
            <a:ext cx="609853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나눔스퀘어 ExtraBold"/>
                <a:cs typeface="나눔스퀘어 ExtraBold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7433" y="1830070"/>
            <a:ext cx="6864350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252525"/>
                </a:solidFill>
                <a:latin typeface="나눔스퀘어"/>
                <a:cs typeface="나눔스퀘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1" i="0">
          <a:latin typeface="NanumSquare Bold" panose="020B0600000101010101" pitchFamily="34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3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0235" y="2133600"/>
            <a:ext cx="3351529" cy="2205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695"/>
              </a:lnSpc>
              <a:spcBef>
                <a:spcPts val="100"/>
              </a:spcBef>
            </a:pPr>
            <a:r>
              <a:rPr lang="ko-KR" altLang="en-US" sz="4800" spc="-26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표정인식을 통한 이모티콘 </a:t>
            </a:r>
            <a:r>
              <a:rPr lang="ko-KR" altLang="en-US" sz="4800" spc="-265" dirty="0" err="1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생성기</a:t>
            </a:r>
            <a:endParaRPr spc="15" dirty="0">
              <a:solidFill>
                <a:srgbClr val="FFFFFF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0" y="5638800"/>
            <a:ext cx="1595120" cy="683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201524536</a:t>
            </a:r>
            <a:r>
              <a:rPr lang="ko-KR" alt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 이연걸</a:t>
            </a:r>
            <a:endParaRPr lang="en-US" altLang="ko-KR" sz="14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201524455 </a:t>
            </a:r>
            <a:r>
              <a:rPr lang="ko-KR" alt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문성욱</a:t>
            </a:r>
            <a:endParaRPr lang="en-US" altLang="ko-KR" sz="14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201524515 </a:t>
            </a:r>
            <a:r>
              <a:rPr lang="ko-KR" altLang="en-US" sz="1400" b="1" dirty="0" err="1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윤석현</a:t>
            </a:r>
            <a:endParaRPr sz="14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E41C8B9-F714-4113-87E2-BC9DAFD47905}"/>
              </a:ext>
            </a:extLst>
          </p:cNvPr>
          <p:cNvSpPr txBox="1"/>
          <p:nvPr/>
        </p:nvSpPr>
        <p:spPr>
          <a:xfrm>
            <a:off x="9906000" y="5324475"/>
            <a:ext cx="159512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ko-KR" alt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지도교수</a:t>
            </a:r>
            <a:r>
              <a:rPr lang="en-US" altLang="ko-KR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감 진 규</a:t>
            </a:r>
            <a:endParaRPr sz="14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3A91D-B41A-461A-A1BA-890E31955392}"/>
              </a:ext>
            </a:extLst>
          </p:cNvPr>
          <p:cNvSpPr txBox="1"/>
          <p:nvPr/>
        </p:nvSpPr>
        <p:spPr>
          <a:xfrm>
            <a:off x="0" y="6488668"/>
            <a:ext cx="26232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수집 </a:t>
            </a:r>
            <a:b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pc="-5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피부색∙액세서리</a:t>
            </a: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C80AE4-6839-0248-A508-1C33C5FEDDA2}"/>
              </a:ext>
            </a:extLst>
          </p:cNvPr>
          <p:cNvSpPr txBox="1"/>
          <p:nvPr/>
        </p:nvSpPr>
        <p:spPr>
          <a:xfrm>
            <a:off x="6780943" y="5934991"/>
            <a:ext cx="236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Kaggle + Google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실내, 케이크, 쥐고있는, 그룹이(가) 표시된 사진&#10;&#10;자동 생성된 설명">
            <a:extLst>
              <a:ext uri="{FF2B5EF4-FFF2-40B4-BE49-F238E27FC236}">
                <a16:creationId xmlns:a16="http://schemas.microsoft.com/office/drawing/2014/main" id="{51BD6EDB-560E-2649-BDDE-95F85356EF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2"/>
          <a:stretch/>
        </p:blipFill>
        <p:spPr>
          <a:xfrm>
            <a:off x="8153400" y="1886711"/>
            <a:ext cx="3430800" cy="3390200"/>
          </a:xfrm>
          <a:prstGeom prst="rect">
            <a:avLst/>
          </a:prstGeom>
        </p:spPr>
      </p:pic>
      <p:pic>
        <p:nvPicPr>
          <p:cNvPr id="8" name="그림 7" descr="사람, 안경, 미소, 남자이(가) 표시된 사진&#10;&#10;자동 생성된 설명">
            <a:extLst>
              <a:ext uri="{FF2B5EF4-FFF2-40B4-BE49-F238E27FC236}">
                <a16:creationId xmlns:a16="http://schemas.microsoft.com/office/drawing/2014/main" id="{FAC52F60-B49B-2143-AD14-72596A20F1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59" y="1846111"/>
            <a:ext cx="3430800" cy="3430800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519C6D4-3D25-4275-B272-383A5D187D72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9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48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왜 데이터 전처리 과정이 필요한가</a:t>
            </a: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10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29259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A3FF550-BEF9-174C-8BF5-A449D24BBC8C}"/>
              </a:ext>
            </a:extLst>
          </p:cNvPr>
          <p:cNvSpPr txBox="1"/>
          <p:nvPr/>
        </p:nvSpPr>
        <p:spPr>
          <a:xfrm>
            <a:off x="3810000" y="3101230"/>
            <a:ext cx="4114800" cy="961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83515" algn="l"/>
              </a:tabLst>
            </a:pPr>
            <a:r>
              <a:rPr lang="en-US" altLang="ko-KR" sz="2000" b="1" dirty="0">
                <a:solidFill>
                  <a:srgbClr val="E9B357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학습에 불필요한 정보 제거</a:t>
            </a:r>
            <a:endParaRPr lang="en-US" altLang="ko-KR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endParaRPr lang="en-US" altLang="ko-KR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  <a:p>
            <a:pPr marL="12700">
              <a:spcBef>
                <a:spcPts val="95"/>
              </a:spcBef>
              <a:tabLst>
                <a:tab pos="183515" algn="l"/>
              </a:tabLst>
            </a:pPr>
            <a:r>
              <a:rPr lang="en-US" altLang="ko-KR" sz="2000" b="1" dirty="0">
                <a:solidFill>
                  <a:srgbClr val="E9B357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부족한 </a:t>
            </a:r>
            <a:r>
              <a:rPr lang="ko-KR" alt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데이터셋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보완</a:t>
            </a:r>
            <a:endParaRPr lang="en-US" altLang="ko-KR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35" name="그림 34" descr="실내, 케이크, 쥐고있는, 그룹이(가) 표시된 사진&#10;&#10;자동 생성된 설명">
            <a:extLst>
              <a:ext uri="{FF2B5EF4-FFF2-40B4-BE49-F238E27FC236}">
                <a16:creationId xmlns:a16="http://schemas.microsoft.com/office/drawing/2014/main" id="{74261FC9-1A60-6745-B5C8-2F94164B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2"/>
          <a:stretch/>
        </p:blipFill>
        <p:spPr>
          <a:xfrm>
            <a:off x="8304000" y="1892528"/>
            <a:ext cx="3430800" cy="33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7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전처리</a:t>
            </a:r>
            <a:b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pc="-5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얼굴추출</a:t>
            </a: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5" name="그림 34" descr="실내, 케이크, 쥐고있는, 그룹이(가) 표시된 사진&#10;&#10;자동 생성된 설명">
            <a:extLst>
              <a:ext uri="{FF2B5EF4-FFF2-40B4-BE49-F238E27FC236}">
                <a16:creationId xmlns:a16="http://schemas.microsoft.com/office/drawing/2014/main" id="{74261FC9-1A60-6745-B5C8-2F94164BCA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2"/>
          <a:stretch/>
        </p:blipFill>
        <p:spPr>
          <a:xfrm>
            <a:off x="4633341" y="3353160"/>
            <a:ext cx="2696717" cy="2664804"/>
          </a:xfrm>
          <a:prstGeom prst="rect">
            <a:avLst/>
          </a:prstGeom>
        </p:spPr>
      </p:pic>
      <p:pic>
        <p:nvPicPr>
          <p:cNvPr id="7" name="그림 6" descr="사람, 젊은, 미소, 보는이(가) 표시된 사진&#10;&#10;자동 생성된 설명">
            <a:extLst>
              <a:ext uri="{FF2B5EF4-FFF2-40B4-BE49-F238E27FC236}">
                <a16:creationId xmlns:a16="http://schemas.microsoft.com/office/drawing/2014/main" id="{B7327AE7-2231-0C49-9CD4-652DE051D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15" y="2084743"/>
            <a:ext cx="977900" cy="1353645"/>
          </a:xfrm>
          <a:prstGeom prst="rect">
            <a:avLst/>
          </a:prstGeom>
        </p:spPr>
      </p:pic>
      <p:sp>
        <p:nvSpPr>
          <p:cNvPr id="14" name="화살표: 오른쪽 15">
            <a:extLst>
              <a:ext uri="{FF2B5EF4-FFF2-40B4-BE49-F238E27FC236}">
                <a16:creationId xmlns:a16="http://schemas.microsoft.com/office/drawing/2014/main" id="{C2641508-4D24-A346-AC3E-9DCFB610B9EF}"/>
              </a:ext>
            </a:extLst>
          </p:cNvPr>
          <p:cNvSpPr/>
          <p:nvPr/>
        </p:nvSpPr>
        <p:spPr>
          <a:xfrm>
            <a:off x="7848600" y="2571066"/>
            <a:ext cx="762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05AA70-8B15-3040-9B04-71E71DFC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521894"/>
            <a:ext cx="1752600" cy="915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A9A75-E6D0-3244-BC44-46D66FFDE8DA}"/>
              </a:ext>
            </a:extLst>
          </p:cNvPr>
          <p:cNvSpPr txBox="1"/>
          <p:nvPr/>
        </p:nvSpPr>
        <p:spPr>
          <a:xfrm>
            <a:off x="5750867" y="2438401"/>
            <a:ext cx="46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+</a:t>
            </a:r>
            <a:endParaRPr lang="ko-KR" altLang="en-US" sz="3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A68E853C-1C54-4EE0-9AC0-6C716BD00B78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11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74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ea typeface="NanumSquare Bold" panose="020B0600000101010101" pitchFamily="34" charset="-127"/>
              </a:rPr>
              <a:t>데이터 전처리</a:t>
            </a:r>
            <a:br>
              <a:rPr lang="en-US" altLang="ko-KR" spc="-5" dirty="0">
                <a:ea typeface="NanumSquare Bold" panose="020B0600000101010101" pitchFamily="34" charset="-127"/>
              </a:rPr>
            </a:br>
            <a:r>
              <a:rPr lang="en-US" altLang="ko-KR" spc="-5" dirty="0">
                <a:ea typeface="NanumSquare Bold" panose="020B0600000101010101" pitchFamily="34" charset="-127"/>
              </a:rPr>
              <a:t>(Image </a:t>
            </a:r>
            <a:r>
              <a:rPr lang="en-US" altLang="ko-Kore-KR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Augmentation</a:t>
            </a:r>
            <a:r>
              <a:rPr lang="en-US" altLang="ko-KR" spc="-5" dirty="0">
                <a:ea typeface="NanumSquare Bold" panose="020B0600000101010101" pitchFamily="34" charset="-127"/>
              </a:rPr>
              <a:t>)</a:t>
            </a:r>
            <a:endParaRPr spc="-5" dirty="0">
              <a:ea typeface="NanumSquare 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1107354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  <a:p>
            <a:pPr marL="137160">
              <a:lnSpc>
                <a:spcPct val="100000"/>
              </a:lnSpc>
              <a:spcBef>
                <a:spcPts val="700"/>
              </a:spcBef>
            </a:pPr>
            <a:r>
              <a:rPr lang="en-US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</a:t>
            </a:r>
            <a:r>
              <a:rPr lang="en-US" sz="1300" spc="-19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lang="en-US" sz="1300" spc="-21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altLang="ko-KR" sz="1300" spc="-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32</a:t>
            </a:r>
            <a:endParaRPr lang="en-US" sz="1300" dirty="0"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0EC8E-B4F3-1141-8FA5-ED1163576BA7}"/>
              </a:ext>
            </a:extLst>
          </p:cNvPr>
          <p:cNvSpPr txBox="1"/>
          <p:nvPr/>
        </p:nvSpPr>
        <p:spPr>
          <a:xfrm>
            <a:off x="7095067" y="745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7" name="그림 6" descr="사람, 젊은, 미소, 보는이(가) 표시된 사진&#10;&#10;자동 생성된 설명">
            <a:extLst>
              <a:ext uri="{FF2B5EF4-FFF2-40B4-BE49-F238E27FC236}">
                <a16:creationId xmlns:a16="http://schemas.microsoft.com/office/drawing/2014/main" id="{C02C6DC3-5C43-6F49-B25D-AD72E7655F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69" y="3379810"/>
            <a:ext cx="1040285" cy="1440000"/>
          </a:xfrm>
          <a:prstGeom prst="rect">
            <a:avLst/>
          </a:prstGeom>
        </p:spPr>
      </p:pic>
      <p:pic>
        <p:nvPicPr>
          <p:cNvPr id="16" name="그림 15" descr="사람, 실내, 젊은, 미소이(가) 표시된 사진&#10;&#10;자동 생성된 설명">
            <a:extLst>
              <a:ext uri="{FF2B5EF4-FFF2-40B4-BE49-F238E27FC236}">
                <a16:creationId xmlns:a16="http://schemas.microsoft.com/office/drawing/2014/main" id="{19774B9A-9536-BF41-9455-C617DECDB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55" y="5026323"/>
            <a:ext cx="1040285" cy="1440000"/>
          </a:xfrm>
          <a:prstGeom prst="rect">
            <a:avLst/>
          </a:prstGeom>
        </p:spPr>
      </p:pic>
      <p:pic>
        <p:nvPicPr>
          <p:cNvPr id="18" name="그림 17" descr="사람, 실내, 보는, 젊은이(가) 표시된 사진&#10;&#10;자동 생성된 설명">
            <a:extLst>
              <a:ext uri="{FF2B5EF4-FFF2-40B4-BE49-F238E27FC236}">
                <a16:creationId xmlns:a16="http://schemas.microsoft.com/office/drawing/2014/main" id="{181A9D9C-D329-1440-B938-853B2F94B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55" y="1733297"/>
            <a:ext cx="1040285" cy="1440000"/>
          </a:xfrm>
          <a:prstGeom prst="rect">
            <a:avLst/>
          </a:prstGeom>
        </p:spPr>
      </p:pic>
      <p:pic>
        <p:nvPicPr>
          <p:cNvPr id="20" name="그림 19" descr="사람, 실내, 이빨, 입이(가) 표시된 사진&#10;&#10;자동 생성된 설명">
            <a:extLst>
              <a:ext uri="{FF2B5EF4-FFF2-40B4-BE49-F238E27FC236}">
                <a16:creationId xmlns:a16="http://schemas.microsoft.com/office/drawing/2014/main" id="{C1842308-CCAF-674C-8639-4DF38E390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68" y="2453297"/>
            <a:ext cx="1040285" cy="1440000"/>
          </a:xfrm>
          <a:prstGeom prst="rect">
            <a:avLst/>
          </a:prstGeom>
        </p:spPr>
      </p:pic>
      <p:pic>
        <p:nvPicPr>
          <p:cNvPr id="22" name="그림 21" descr="사람, 실내, 젊은, 보는이(가) 표시된 사진&#10;&#10;자동 생성된 설명">
            <a:extLst>
              <a:ext uri="{FF2B5EF4-FFF2-40B4-BE49-F238E27FC236}">
                <a16:creationId xmlns:a16="http://schemas.microsoft.com/office/drawing/2014/main" id="{03AD58EF-0C1C-674F-A9DC-AECA9785DF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68" y="4306323"/>
            <a:ext cx="1040285" cy="1440000"/>
          </a:xfrm>
          <a:prstGeom prst="rect">
            <a:avLst/>
          </a:prstGeom>
        </p:spPr>
      </p:pic>
      <p:pic>
        <p:nvPicPr>
          <p:cNvPr id="25" name="그림 24" descr="사람, 여자, 젊은, 머리카락이(가) 표시된 사진&#10;&#10;자동 생성된 설명">
            <a:extLst>
              <a:ext uri="{FF2B5EF4-FFF2-40B4-BE49-F238E27FC236}">
                <a16:creationId xmlns:a16="http://schemas.microsoft.com/office/drawing/2014/main" id="{BC0C5AF1-784A-934C-BF79-3D18E84615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55" y="3379810"/>
            <a:ext cx="1040285" cy="1440000"/>
          </a:xfrm>
          <a:prstGeom prst="rect">
            <a:avLst/>
          </a:prstGeom>
        </p:spPr>
      </p:pic>
      <p:sp>
        <p:nvSpPr>
          <p:cNvPr id="29" name="화살표: 오른쪽 15">
            <a:extLst>
              <a:ext uri="{FF2B5EF4-FFF2-40B4-BE49-F238E27FC236}">
                <a16:creationId xmlns:a16="http://schemas.microsoft.com/office/drawing/2014/main" id="{9D3A981E-3F5B-B34E-AAAE-97007928A05D}"/>
              </a:ext>
            </a:extLst>
          </p:cNvPr>
          <p:cNvSpPr/>
          <p:nvPr/>
        </p:nvSpPr>
        <p:spPr>
          <a:xfrm>
            <a:off x="5791200" y="4076700"/>
            <a:ext cx="612000" cy="216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15">
            <a:extLst>
              <a:ext uri="{FF2B5EF4-FFF2-40B4-BE49-F238E27FC236}">
                <a16:creationId xmlns:a16="http://schemas.microsoft.com/office/drawing/2014/main" id="{C9DD3A93-2071-9748-98F0-F09588211BD6}"/>
              </a:ext>
            </a:extLst>
          </p:cNvPr>
          <p:cNvSpPr/>
          <p:nvPr/>
        </p:nvSpPr>
        <p:spPr>
          <a:xfrm rot="19727203">
            <a:off x="8156395" y="3429000"/>
            <a:ext cx="612000" cy="216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15">
            <a:extLst>
              <a:ext uri="{FF2B5EF4-FFF2-40B4-BE49-F238E27FC236}">
                <a16:creationId xmlns:a16="http://schemas.microsoft.com/office/drawing/2014/main" id="{42A508E1-E7DA-9A4F-9055-E02BF4932B3D}"/>
              </a:ext>
            </a:extLst>
          </p:cNvPr>
          <p:cNvSpPr/>
          <p:nvPr/>
        </p:nvSpPr>
        <p:spPr>
          <a:xfrm rot="2346982">
            <a:off x="8088874" y="4365456"/>
            <a:ext cx="612000" cy="216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15">
            <a:extLst>
              <a:ext uri="{FF2B5EF4-FFF2-40B4-BE49-F238E27FC236}">
                <a16:creationId xmlns:a16="http://schemas.microsoft.com/office/drawing/2014/main" id="{60A0F37F-DB5C-3B4D-BD56-44502C02809B}"/>
              </a:ext>
            </a:extLst>
          </p:cNvPr>
          <p:cNvSpPr/>
          <p:nvPr/>
        </p:nvSpPr>
        <p:spPr>
          <a:xfrm rot="19386619">
            <a:off x="5788800" y="2971800"/>
            <a:ext cx="612000" cy="216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15">
            <a:extLst>
              <a:ext uri="{FF2B5EF4-FFF2-40B4-BE49-F238E27FC236}">
                <a16:creationId xmlns:a16="http://schemas.microsoft.com/office/drawing/2014/main" id="{76B5D7D4-64F0-724A-AE95-C60C16FB1316}"/>
              </a:ext>
            </a:extLst>
          </p:cNvPr>
          <p:cNvSpPr/>
          <p:nvPr/>
        </p:nvSpPr>
        <p:spPr>
          <a:xfrm rot="2300335">
            <a:off x="5792207" y="5186062"/>
            <a:ext cx="612000" cy="216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B09B00BB-9D78-40F9-8DF8-35D9EE58D503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12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5835" y="582866"/>
            <a:ext cx="6098539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400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이모티콘 생성을 위한 딥러닝 모델 구현</a:t>
            </a: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6B589-FB72-42C5-A89B-57B98A779478}"/>
              </a:ext>
            </a:extLst>
          </p:cNvPr>
          <p:cNvSpPr txBox="1"/>
          <p:nvPr/>
        </p:nvSpPr>
        <p:spPr>
          <a:xfrm>
            <a:off x="429258" y="1865154"/>
            <a:ext cx="685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16/</a:t>
            </a:r>
            <a:r>
              <a:rPr lang="en-US" altLang="ko-KR" sz="1300" spc="-21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altLang="ko-KR" sz="1300" spc="-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32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44AB4-0F9F-4144-895C-4044A0E2D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85" y="2196776"/>
            <a:ext cx="3200400" cy="281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5ADED1-FEF6-456F-838F-B81508C0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1" y="2173102"/>
            <a:ext cx="4355400" cy="2818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2386EC-2EB5-4B9B-8052-F825E7D6EB33}"/>
              </a:ext>
            </a:extLst>
          </p:cNvPr>
          <p:cNvSpPr/>
          <p:nvPr/>
        </p:nvSpPr>
        <p:spPr>
          <a:xfrm>
            <a:off x="3629659" y="1600200"/>
            <a:ext cx="8257541" cy="3962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52797F7B-53EB-4998-9C18-049E3B40FAF5}"/>
              </a:ext>
            </a:extLst>
          </p:cNvPr>
          <p:cNvSpPr txBox="1"/>
          <p:nvPr/>
        </p:nvSpPr>
        <p:spPr>
          <a:xfrm>
            <a:off x="4751980" y="5143987"/>
            <a:ext cx="1555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 인식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BA7E83E5-DC84-4D09-9A9A-B1213E1F8CEF}"/>
              </a:ext>
            </a:extLst>
          </p:cNvPr>
          <p:cNvSpPr txBox="1"/>
          <p:nvPr/>
        </p:nvSpPr>
        <p:spPr>
          <a:xfrm>
            <a:off x="7869988" y="5163138"/>
            <a:ext cx="347564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액세서리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,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등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및 인종 인식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C9DB0A75-75A5-4E28-915A-8AB35CB62088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13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6B589-FB72-42C5-A89B-57B98A779478}"/>
              </a:ext>
            </a:extLst>
          </p:cNvPr>
          <p:cNvSpPr txBox="1"/>
          <p:nvPr/>
        </p:nvSpPr>
        <p:spPr>
          <a:xfrm>
            <a:off x="429258" y="1865154"/>
            <a:ext cx="685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17/</a:t>
            </a:r>
            <a:r>
              <a:rPr lang="en-US" altLang="ko-KR" sz="1300" spc="-21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altLang="ko-KR" sz="1300" spc="-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32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661CBDBA-77E0-4C57-AABD-A077040C6B25}"/>
              </a:ext>
            </a:extLst>
          </p:cNvPr>
          <p:cNvSpPr txBox="1">
            <a:spLocks/>
          </p:cNvSpPr>
          <p:nvPr/>
        </p:nvSpPr>
        <p:spPr>
          <a:xfrm>
            <a:off x="5055835" y="582866"/>
            <a:ext cx="6098539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나눔스퀘어 ExtraBold"/>
                <a:ea typeface="+mj-ea"/>
                <a:cs typeface="나눔스퀘어 ExtraBold"/>
              </a:defRPr>
            </a:lvl1pPr>
          </a:lstStyle>
          <a:p>
            <a:pPr marL="12700" latinLnBrk="0">
              <a:spcBef>
                <a:spcPts val="95"/>
              </a:spcBef>
              <a:tabLst>
                <a:tab pos="183515" algn="l"/>
              </a:tabLst>
            </a:pPr>
            <a:r>
              <a:rPr lang="ko-KR" altLang="en-US" kern="0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이모티콘 생성을 위한 딥러닝 모델 구현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8CFA3C-B49B-41EF-93CA-A6F0181D1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8" y="2615237"/>
            <a:ext cx="1029634" cy="102963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71B7A34-0235-4C9B-958F-EE1E1257241B}"/>
              </a:ext>
            </a:extLst>
          </p:cNvPr>
          <p:cNvSpPr/>
          <p:nvPr/>
        </p:nvSpPr>
        <p:spPr>
          <a:xfrm>
            <a:off x="4175201" y="2989748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F32E5-F722-4ADD-9D6B-3E448B355BA7}"/>
              </a:ext>
            </a:extLst>
          </p:cNvPr>
          <p:cNvSpPr txBox="1"/>
          <p:nvPr/>
        </p:nvSpPr>
        <p:spPr>
          <a:xfrm>
            <a:off x="3388962" y="3902162"/>
            <a:ext cx="95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48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48 x 1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8DAEA-F50C-41F0-8BCB-1B0B6E6506B4}"/>
              </a:ext>
            </a:extLst>
          </p:cNvPr>
          <p:cNvSpPr/>
          <p:nvPr/>
        </p:nvSpPr>
        <p:spPr>
          <a:xfrm>
            <a:off x="4960325" y="2627330"/>
            <a:ext cx="971092" cy="1029635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1070E1-1665-4DE1-956B-FFE83FC48335}"/>
              </a:ext>
            </a:extLst>
          </p:cNvPr>
          <p:cNvSpPr txBox="1"/>
          <p:nvPr/>
        </p:nvSpPr>
        <p:spPr>
          <a:xfrm>
            <a:off x="4008499" y="3160523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Kernel_Size</a:t>
            </a:r>
            <a:endParaRPr lang="en-US" altLang="ko-KR" sz="1400" dirty="0"/>
          </a:p>
          <a:p>
            <a:r>
              <a:rPr lang="en-US" altLang="ko-KR" sz="1400" dirty="0"/>
              <a:t>= 3x3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0EA34-6953-48F9-A24D-0DC6CD3072A8}"/>
              </a:ext>
            </a:extLst>
          </p:cNvPr>
          <p:cNvSpPr txBox="1"/>
          <p:nvPr/>
        </p:nvSpPr>
        <p:spPr>
          <a:xfrm>
            <a:off x="4831590" y="3902162"/>
            <a:ext cx="132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46 x 32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5FED03-1E5A-4EE3-B5DE-C3AFDDDB365C}"/>
              </a:ext>
            </a:extLst>
          </p:cNvPr>
          <p:cNvSpPr txBox="1"/>
          <p:nvPr/>
        </p:nvSpPr>
        <p:spPr>
          <a:xfrm>
            <a:off x="3981315" y="2636875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Convolution</a:t>
            </a:r>
            <a:endParaRPr lang="ko-KR" altLang="en-US" sz="1400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4709CA4-D087-4253-B8AC-0357BB9A9664}"/>
              </a:ext>
            </a:extLst>
          </p:cNvPr>
          <p:cNvSpPr/>
          <p:nvPr/>
        </p:nvSpPr>
        <p:spPr>
          <a:xfrm>
            <a:off x="5830579" y="2999758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636A4A-7A3B-4C11-A215-5B0C6CC76D81}"/>
              </a:ext>
            </a:extLst>
          </p:cNvPr>
          <p:cNvSpPr txBox="1"/>
          <p:nvPr/>
        </p:nvSpPr>
        <p:spPr>
          <a:xfrm>
            <a:off x="5663877" y="3170533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Kernel_Size</a:t>
            </a:r>
            <a:endParaRPr lang="en-US" altLang="ko-KR" sz="1400" dirty="0"/>
          </a:p>
          <a:p>
            <a:r>
              <a:rPr lang="en-US" altLang="ko-KR" sz="1400" dirty="0"/>
              <a:t>= 3x3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892FC6-5A99-4D70-9574-97F3FA3E60C8}"/>
              </a:ext>
            </a:extLst>
          </p:cNvPr>
          <p:cNvSpPr txBox="1"/>
          <p:nvPr/>
        </p:nvSpPr>
        <p:spPr>
          <a:xfrm>
            <a:off x="5636693" y="2646885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Convolution</a:t>
            </a:r>
            <a:endParaRPr lang="ko-KR" altLang="en-US" sz="14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5F4414C-6D14-40BB-B520-E2701FF58053}"/>
              </a:ext>
            </a:extLst>
          </p:cNvPr>
          <p:cNvSpPr/>
          <p:nvPr/>
        </p:nvSpPr>
        <p:spPr>
          <a:xfrm>
            <a:off x="6615406" y="2627329"/>
            <a:ext cx="971092" cy="1029635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126356-28EE-4D14-A40E-283D8E6845A9}"/>
              </a:ext>
            </a:extLst>
          </p:cNvPr>
          <p:cNvSpPr txBox="1"/>
          <p:nvPr/>
        </p:nvSpPr>
        <p:spPr>
          <a:xfrm>
            <a:off x="6356370" y="3902162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44 x 64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AE1E01CC-513C-4A79-9743-3CD7E917AEB7}"/>
              </a:ext>
            </a:extLst>
          </p:cNvPr>
          <p:cNvSpPr/>
          <p:nvPr/>
        </p:nvSpPr>
        <p:spPr>
          <a:xfrm>
            <a:off x="7500535" y="2999758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49C453-C1F1-49B6-8C1C-6B0694A79C88}"/>
              </a:ext>
            </a:extLst>
          </p:cNvPr>
          <p:cNvSpPr txBox="1"/>
          <p:nvPr/>
        </p:nvSpPr>
        <p:spPr>
          <a:xfrm>
            <a:off x="7333833" y="3170533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Pool_Size</a:t>
            </a:r>
            <a:endParaRPr lang="en-US" altLang="ko-KR" sz="1400" dirty="0"/>
          </a:p>
          <a:p>
            <a:r>
              <a:rPr lang="en-US" altLang="ko-KR" sz="1400" dirty="0"/>
              <a:t>= 2x2</a:t>
            </a:r>
            <a:endParaRPr lang="ko-KR" alt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6958CA7-D7C5-4AD0-A954-2C54A3A33C63}"/>
              </a:ext>
            </a:extLst>
          </p:cNvPr>
          <p:cNvSpPr txBox="1"/>
          <p:nvPr/>
        </p:nvSpPr>
        <p:spPr>
          <a:xfrm>
            <a:off x="7306649" y="2646885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Maxpooling</a:t>
            </a:r>
            <a:endParaRPr lang="ko-KR" altLang="en-US" sz="14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C64D949-4A3E-4C0A-B13A-92D36ECF5351}"/>
              </a:ext>
            </a:extLst>
          </p:cNvPr>
          <p:cNvSpPr/>
          <p:nvPr/>
        </p:nvSpPr>
        <p:spPr>
          <a:xfrm>
            <a:off x="8396224" y="2828992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03D348-8267-4493-AD46-EA77674DB59F}"/>
              </a:ext>
            </a:extLst>
          </p:cNvPr>
          <p:cNvSpPr txBox="1"/>
          <p:nvPr/>
        </p:nvSpPr>
        <p:spPr>
          <a:xfrm>
            <a:off x="8040635" y="3902162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22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22 x 64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C83267C3-346F-4BC4-8DE3-1DA5A9FE9BDE}"/>
              </a:ext>
            </a:extLst>
          </p:cNvPr>
          <p:cNvSpPr/>
          <p:nvPr/>
        </p:nvSpPr>
        <p:spPr>
          <a:xfrm>
            <a:off x="9069482" y="2999758"/>
            <a:ext cx="656389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AEB1EF-CBAD-4201-8E7B-7869307A8FDE}"/>
              </a:ext>
            </a:extLst>
          </p:cNvPr>
          <p:cNvSpPr txBox="1"/>
          <p:nvPr/>
        </p:nvSpPr>
        <p:spPr>
          <a:xfrm>
            <a:off x="8976605" y="2636875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Dropout</a:t>
            </a:r>
            <a:endParaRPr lang="ko-KR" altLang="en-US" sz="14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313891-8148-4A1E-845B-D681E3DE0AF1}"/>
              </a:ext>
            </a:extLst>
          </p:cNvPr>
          <p:cNvSpPr/>
          <p:nvPr/>
        </p:nvSpPr>
        <p:spPr>
          <a:xfrm>
            <a:off x="9934607" y="2816709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BBFAA3-A8D7-4209-ACC4-D4EC80A2004F}"/>
              </a:ext>
            </a:extLst>
          </p:cNvPr>
          <p:cNvSpPr txBox="1"/>
          <p:nvPr/>
        </p:nvSpPr>
        <p:spPr>
          <a:xfrm>
            <a:off x="9571152" y="3902162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22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22 x 64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4C5117D0-143D-4347-ABD2-D84F7B55D1F7}"/>
              </a:ext>
            </a:extLst>
          </p:cNvPr>
          <p:cNvSpPr/>
          <p:nvPr/>
        </p:nvSpPr>
        <p:spPr>
          <a:xfrm>
            <a:off x="10609789" y="2999758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ABC5AAB-9B82-4184-AD1D-BAD7257C8969}"/>
              </a:ext>
            </a:extLst>
          </p:cNvPr>
          <p:cNvSpPr txBox="1"/>
          <p:nvPr/>
        </p:nvSpPr>
        <p:spPr>
          <a:xfrm>
            <a:off x="10443087" y="3170533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Kernel_Size</a:t>
            </a:r>
            <a:endParaRPr lang="en-US" altLang="ko-KR" sz="1400" dirty="0"/>
          </a:p>
          <a:p>
            <a:r>
              <a:rPr lang="en-US" altLang="ko-KR" sz="1400" dirty="0"/>
              <a:t>= 3x3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C87E491-5926-4FC2-B5E7-633364925BD9}"/>
              </a:ext>
            </a:extLst>
          </p:cNvPr>
          <p:cNvSpPr txBox="1"/>
          <p:nvPr/>
        </p:nvSpPr>
        <p:spPr>
          <a:xfrm>
            <a:off x="10415903" y="2646885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Convolution</a:t>
            </a:r>
            <a:endParaRPr lang="ko-KR" altLang="en-US" sz="14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BC84633-D81E-471D-9452-CD116DB27665}"/>
              </a:ext>
            </a:extLst>
          </p:cNvPr>
          <p:cNvSpPr/>
          <p:nvPr/>
        </p:nvSpPr>
        <p:spPr>
          <a:xfrm>
            <a:off x="11686784" y="2837357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2FF8A4-BD9C-4207-B12F-B48DACF35E39}"/>
              </a:ext>
            </a:extLst>
          </p:cNvPr>
          <p:cNvSpPr txBox="1"/>
          <p:nvPr/>
        </p:nvSpPr>
        <p:spPr>
          <a:xfrm>
            <a:off x="11109535" y="3902162"/>
            <a:ext cx="115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20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20 x 128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D35460DB-B115-47D8-B229-FA3DFABA3341}"/>
              </a:ext>
            </a:extLst>
          </p:cNvPr>
          <p:cNvSpPr/>
          <p:nvPr/>
        </p:nvSpPr>
        <p:spPr>
          <a:xfrm>
            <a:off x="3594099" y="4998096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B6D2682-55BA-44CC-98D9-403940B99013}"/>
              </a:ext>
            </a:extLst>
          </p:cNvPr>
          <p:cNvSpPr txBox="1"/>
          <p:nvPr/>
        </p:nvSpPr>
        <p:spPr>
          <a:xfrm>
            <a:off x="3427397" y="5168871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Pool_Size</a:t>
            </a:r>
            <a:endParaRPr lang="en-US" altLang="ko-KR" sz="1400" dirty="0"/>
          </a:p>
          <a:p>
            <a:r>
              <a:rPr lang="en-US" altLang="ko-KR" sz="1400" dirty="0"/>
              <a:t>= 2x2</a:t>
            </a:r>
            <a:endParaRPr lang="ko-KR" alt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C44220-FF7F-45A4-AC39-6B951FB174DB}"/>
              </a:ext>
            </a:extLst>
          </p:cNvPr>
          <p:cNvSpPr txBox="1"/>
          <p:nvPr/>
        </p:nvSpPr>
        <p:spPr>
          <a:xfrm>
            <a:off x="3400213" y="4645223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Maxpooling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07FA5EB-A46A-491F-97A2-4216FACB21EA}"/>
              </a:ext>
            </a:extLst>
          </p:cNvPr>
          <p:cNvSpPr/>
          <p:nvPr/>
        </p:nvSpPr>
        <p:spPr>
          <a:xfrm>
            <a:off x="4856102" y="4896766"/>
            <a:ext cx="321641" cy="355060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6D58EB4-858E-4036-9926-88469E5DF4E5}"/>
              </a:ext>
            </a:extLst>
          </p:cNvPr>
          <p:cNvSpPr txBox="1"/>
          <p:nvPr/>
        </p:nvSpPr>
        <p:spPr>
          <a:xfrm>
            <a:off x="4176617" y="5639026"/>
            <a:ext cx="115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10 x 128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FF3F6762-6FFC-4278-9671-D1404B524837}"/>
              </a:ext>
            </a:extLst>
          </p:cNvPr>
          <p:cNvSpPr/>
          <p:nvPr/>
        </p:nvSpPr>
        <p:spPr>
          <a:xfrm>
            <a:off x="5372954" y="4999032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669BAD-2256-476D-8D82-4A9A1B9C1056}"/>
              </a:ext>
            </a:extLst>
          </p:cNvPr>
          <p:cNvSpPr txBox="1"/>
          <p:nvPr/>
        </p:nvSpPr>
        <p:spPr>
          <a:xfrm>
            <a:off x="5206252" y="5169807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Kernel_Size</a:t>
            </a:r>
            <a:endParaRPr lang="en-US" altLang="ko-KR" sz="1400" dirty="0"/>
          </a:p>
          <a:p>
            <a:r>
              <a:rPr lang="en-US" altLang="ko-KR" sz="1400" dirty="0"/>
              <a:t>= 3x3</a:t>
            </a:r>
            <a:endParaRPr lang="ko-KR" altLang="en-US" sz="1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CBB0E7-8851-49B7-A196-1583041DEBCF}"/>
              </a:ext>
            </a:extLst>
          </p:cNvPr>
          <p:cNvSpPr txBox="1"/>
          <p:nvPr/>
        </p:nvSpPr>
        <p:spPr>
          <a:xfrm>
            <a:off x="5179068" y="4646159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Convolution</a:t>
            </a:r>
            <a:endParaRPr lang="ko-KR" altLang="en-US" sz="14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59133C4-26C1-4CB1-AB5D-8B760557799C}"/>
              </a:ext>
            </a:extLst>
          </p:cNvPr>
          <p:cNvSpPr/>
          <p:nvPr/>
        </p:nvSpPr>
        <p:spPr>
          <a:xfrm>
            <a:off x="6698914" y="4896766"/>
            <a:ext cx="321641" cy="355060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481E00B-17B5-4E87-8890-9BC589F4DAF3}"/>
              </a:ext>
            </a:extLst>
          </p:cNvPr>
          <p:cNvSpPr txBox="1"/>
          <p:nvPr/>
        </p:nvSpPr>
        <p:spPr>
          <a:xfrm>
            <a:off x="6111201" y="5635225"/>
            <a:ext cx="115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8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8 x 128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16BDB8E8-C43F-4990-B9F2-C5E9F3C3086E}"/>
              </a:ext>
            </a:extLst>
          </p:cNvPr>
          <p:cNvSpPr/>
          <p:nvPr/>
        </p:nvSpPr>
        <p:spPr>
          <a:xfrm>
            <a:off x="7189284" y="4998096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EE020-0055-4B90-8E83-3E8BA02CB62B}"/>
              </a:ext>
            </a:extLst>
          </p:cNvPr>
          <p:cNvSpPr txBox="1"/>
          <p:nvPr/>
        </p:nvSpPr>
        <p:spPr>
          <a:xfrm>
            <a:off x="7022582" y="5168871"/>
            <a:ext cx="102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Pool_Size</a:t>
            </a:r>
            <a:endParaRPr lang="en-US" altLang="ko-KR" sz="1400" dirty="0"/>
          </a:p>
          <a:p>
            <a:r>
              <a:rPr lang="en-US" altLang="ko-KR" sz="1400" dirty="0"/>
              <a:t>= 2x2</a:t>
            </a:r>
            <a:endParaRPr lang="ko-KR" altLang="en-US" sz="14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6D6D51F-0453-4B25-9891-174AB84D51AD}"/>
              </a:ext>
            </a:extLst>
          </p:cNvPr>
          <p:cNvSpPr txBox="1"/>
          <p:nvPr/>
        </p:nvSpPr>
        <p:spPr>
          <a:xfrm>
            <a:off x="6995398" y="4645223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Maxpooling</a:t>
            </a:r>
            <a:endParaRPr lang="ko-KR" altLang="en-US" sz="14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883A1E6-3F77-41AE-B3EB-B72C170FBC1E}"/>
              </a:ext>
            </a:extLst>
          </p:cNvPr>
          <p:cNvSpPr/>
          <p:nvPr/>
        </p:nvSpPr>
        <p:spPr>
          <a:xfrm>
            <a:off x="8539136" y="4953000"/>
            <a:ext cx="256982" cy="268593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873F6B5-DB4C-4BA8-B87B-7C1C0CE025AF}"/>
              </a:ext>
            </a:extLst>
          </p:cNvPr>
          <p:cNvSpPr txBox="1"/>
          <p:nvPr/>
        </p:nvSpPr>
        <p:spPr>
          <a:xfrm>
            <a:off x="7961975" y="5635225"/>
            <a:ext cx="115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4 x 128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9C011C4D-1CE1-4124-AB50-F7B3CB4913D8}"/>
              </a:ext>
            </a:extLst>
          </p:cNvPr>
          <p:cNvSpPr/>
          <p:nvPr/>
        </p:nvSpPr>
        <p:spPr>
          <a:xfrm>
            <a:off x="8954842" y="4994133"/>
            <a:ext cx="656389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6698E78-712D-4AD5-B41C-0F9B0A8F530A}"/>
              </a:ext>
            </a:extLst>
          </p:cNvPr>
          <p:cNvSpPr txBox="1"/>
          <p:nvPr/>
        </p:nvSpPr>
        <p:spPr>
          <a:xfrm>
            <a:off x="8861965" y="4631250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Dropout</a:t>
            </a:r>
            <a:endParaRPr lang="ko-KR" altLang="en-US" sz="1400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FAC08D7-C119-4871-9028-549262E13C70}"/>
              </a:ext>
            </a:extLst>
          </p:cNvPr>
          <p:cNvSpPr/>
          <p:nvPr/>
        </p:nvSpPr>
        <p:spPr>
          <a:xfrm>
            <a:off x="10239857" y="4956512"/>
            <a:ext cx="256982" cy="268593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F73C7F4-AA7B-4A8D-9AA5-01BEDE35214F}"/>
              </a:ext>
            </a:extLst>
          </p:cNvPr>
          <p:cNvSpPr txBox="1"/>
          <p:nvPr/>
        </p:nvSpPr>
        <p:spPr>
          <a:xfrm>
            <a:off x="9589879" y="5635224"/>
            <a:ext cx="115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4 x 128</a:t>
            </a:r>
            <a:endParaRPr lang="ko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3" name="object 5">
            <a:extLst>
              <a:ext uri="{FF2B5EF4-FFF2-40B4-BE49-F238E27FC236}">
                <a16:creationId xmlns:a16="http://schemas.microsoft.com/office/drawing/2014/main" id="{EE3E3C89-1498-4234-8D6D-515EA52F64F4}"/>
              </a:ext>
            </a:extLst>
          </p:cNvPr>
          <p:cNvSpPr txBox="1"/>
          <p:nvPr/>
        </p:nvSpPr>
        <p:spPr>
          <a:xfrm>
            <a:off x="4932141" y="1241635"/>
            <a:ext cx="1555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 인식 도식화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660A8B6E-1F1D-4C21-BE74-E502C47E2113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37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5170F05E-7D6B-4379-B3D0-EA70F5C742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71" y="3551200"/>
            <a:ext cx="7390436" cy="294975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29C8826-292E-4DA6-8A48-1296E27E89F5}"/>
              </a:ext>
            </a:extLst>
          </p:cNvPr>
          <p:cNvSpPr/>
          <p:nvPr/>
        </p:nvSpPr>
        <p:spPr>
          <a:xfrm>
            <a:off x="5134199" y="2217671"/>
            <a:ext cx="656389" cy="1524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04D67-EE85-480E-89E3-D04C1D823772}"/>
              </a:ext>
            </a:extLst>
          </p:cNvPr>
          <p:cNvSpPr txBox="1"/>
          <p:nvPr/>
        </p:nvSpPr>
        <p:spPr>
          <a:xfrm>
            <a:off x="5072048" y="1866286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Flatten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5F499-E574-4CA5-BBDA-03EF41AFC5FB}"/>
              </a:ext>
            </a:extLst>
          </p:cNvPr>
          <p:cNvSpPr/>
          <p:nvPr/>
        </p:nvSpPr>
        <p:spPr>
          <a:xfrm>
            <a:off x="5966603" y="1714119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F6E36-A9A7-42F0-9D02-3B6C26B87546}"/>
              </a:ext>
            </a:extLst>
          </p:cNvPr>
          <p:cNvSpPr txBox="1"/>
          <p:nvPr/>
        </p:nvSpPr>
        <p:spPr>
          <a:xfrm>
            <a:off x="5797353" y="2974425"/>
            <a:ext cx="68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1024</a:t>
            </a:r>
            <a:endParaRPr lang="ko-KR" altLang="en-US" sz="14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A667D82-1D66-4787-84E4-D012B5A304D2}"/>
              </a:ext>
            </a:extLst>
          </p:cNvPr>
          <p:cNvSpPr/>
          <p:nvPr/>
        </p:nvSpPr>
        <p:spPr>
          <a:xfrm>
            <a:off x="6452274" y="2224460"/>
            <a:ext cx="656389" cy="1524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83520-F8EA-46EA-89DF-147060B86FE1}"/>
              </a:ext>
            </a:extLst>
          </p:cNvPr>
          <p:cNvSpPr txBox="1"/>
          <p:nvPr/>
        </p:nvSpPr>
        <p:spPr>
          <a:xfrm>
            <a:off x="6417041" y="1876360"/>
            <a:ext cx="82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Dense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102E5-3C11-444D-8316-E4128A3514D9}"/>
              </a:ext>
            </a:extLst>
          </p:cNvPr>
          <p:cNvSpPr txBox="1"/>
          <p:nvPr/>
        </p:nvSpPr>
        <p:spPr>
          <a:xfrm>
            <a:off x="6472475" y="2462946"/>
            <a:ext cx="50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9BCD12-041F-4B65-95EC-343C528F428E}"/>
              </a:ext>
            </a:extLst>
          </p:cNvPr>
          <p:cNvSpPr/>
          <p:nvPr/>
        </p:nvSpPr>
        <p:spPr>
          <a:xfrm>
            <a:off x="7311596" y="1714119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FC3D09-7C6B-44FB-AD4D-4B311CC4438A}"/>
              </a:ext>
            </a:extLst>
          </p:cNvPr>
          <p:cNvSpPr txBox="1"/>
          <p:nvPr/>
        </p:nvSpPr>
        <p:spPr>
          <a:xfrm>
            <a:off x="7142346" y="2974425"/>
            <a:ext cx="68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1024</a:t>
            </a:r>
            <a:endParaRPr lang="ko-KR" altLang="en-US" sz="14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BC2EB26-DEB7-4E02-81A5-5EEF785521CF}"/>
              </a:ext>
            </a:extLst>
          </p:cNvPr>
          <p:cNvSpPr/>
          <p:nvPr/>
        </p:nvSpPr>
        <p:spPr>
          <a:xfrm>
            <a:off x="7884346" y="2217934"/>
            <a:ext cx="656389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4DFAC-DE27-4654-BA55-8B65A022A448}"/>
              </a:ext>
            </a:extLst>
          </p:cNvPr>
          <p:cNvSpPr txBox="1"/>
          <p:nvPr/>
        </p:nvSpPr>
        <p:spPr>
          <a:xfrm>
            <a:off x="7791469" y="1855051"/>
            <a:ext cx="1115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Dropout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4BF11F-7494-4647-BBF5-BF9B614C9C52}"/>
              </a:ext>
            </a:extLst>
          </p:cNvPr>
          <p:cNvSpPr/>
          <p:nvPr/>
        </p:nvSpPr>
        <p:spPr>
          <a:xfrm>
            <a:off x="10034061" y="1855051"/>
            <a:ext cx="220937" cy="7514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A6638B7E-7EE6-4D3D-B180-2A98525052EB}"/>
              </a:ext>
            </a:extLst>
          </p:cNvPr>
          <p:cNvSpPr txBox="1">
            <a:spLocks/>
          </p:cNvSpPr>
          <p:nvPr/>
        </p:nvSpPr>
        <p:spPr>
          <a:xfrm>
            <a:off x="5055835" y="582866"/>
            <a:ext cx="6098539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0D0D0D"/>
                </a:solidFill>
                <a:latin typeface="나눔스퀘어 ExtraBold"/>
                <a:ea typeface="+mj-ea"/>
                <a:cs typeface="나눔스퀘어 ExtraBold"/>
              </a:defRPr>
            </a:lvl1pPr>
          </a:lstStyle>
          <a:p>
            <a:pPr marL="12700" latinLnBrk="0">
              <a:spcBef>
                <a:spcPts val="95"/>
              </a:spcBef>
              <a:tabLst>
                <a:tab pos="183515" algn="l"/>
              </a:tabLst>
            </a:pPr>
            <a:r>
              <a:rPr lang="ko-KR" altLang="en-US" kern="0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이모티콘 생성을 위한 딥러닝 모델 구현</a:t>
            </a: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98CA1EC2-383B-4D2F-8911-460C59CEA446}"/>
              </a:ext>
            </a:extLst>
          </p:cNvPr>
          <p:cNvSpPr txBox="1"/>
          <p:nvPr/>
        </p:nvSpPr>
        <p:spPr>
          <a:xfrm>
            <a:off x="4932141" y="1241635"/>
            <a:ext cx="187233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 인식 도식화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계속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C527223A-4B0B-42F3-9EE1-6AB490A0294E}"/>
              </a:ext>
            </a:extLst>
          </p:cNvPr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3735BC8B-DFF5-4150-A3B6-82D1A795E190}"/>
              </a:ext>
            </a:extLst>
          </p:cNvPr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96F30-006F-4A61-96A3-A80C43C8E5FA}"/>
              </a:ext>
            </a:extLst>
          </p:cNvPr>
          <p:cNvSpPr txBox="1"/>
          <p:nvPr/>
        </p:nvSpPr>
        <p:spPr>
          <a:xfrm>
            <a:off x="9985854" y="2667874"/>
            <a:ext cx="68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F2A60DDC-B92B-4FD6-AB92-655011EBC4E2}"/>
              </a:ext>
            </a:extLst>
          </p:cNvPr>
          <p:cNvSpPr txBox="1"/>
          <p:nvPr/>
        </p:nvSpPr>
        <p:spPr>
          <a:xfrm>
            <a:off x="4970648" y="3405077"/>
            <a:ext cx="440195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 인식 결과 그래프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(epoch=50, accuracy = 63.2%)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10900159-CE94-4BB7-80C1-18FD446B3749}"/>
              </a:ext>
            </a:extLst>
          </p:cNvPr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713D58-0E13-44F7-BEC7-E6FC17BA0F4A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1A28522-A529-4E7F-AF54-B048159A2D95}"/>
              </a:ext>
            </a:extLst>
          </p:cNvPr>
          <p:cNvSpPr/>
          <p:nvPr/>
        </p:nvSpPr>
        <p:spPr>
          <a:xfrm>
            <a:off x="8821106" y="1712003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25AA72-B4AC-4242-AC13-84CFF8A72A7A}"/>
              </a:ext>
            </a:extLst>
          </p:cNvPr>
          <p:cNvSpPr txBox="1"/>
          <p:nvPr/>
        </p:nvSpPr>
        <p:spPr>
          <a:xfrm>
            <a:off x="8651856" y="2972309"/>
            <a:ext cx="687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1024</a:t>
            </a:r>
            <a:endParaRPr lang="ko-KR" altLang="en-US" sz="1400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B9A20F0A-CA5D-4D77-B338-E166769990F1}"/>
              </a:ext>
            </a:extLst>
          </p:cNvPr>
          <p:cNvSpPr/>
          <p:nvPr/>
        </p:nvSpPr>
        <p:spPr>
          <a:xfrm>
            <a:off x="9238573" y="2224146"/>
            <a:ext cx="656389" cy="1524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0BEBF92-B17C-4673-8A5A-33C585765B09}"/>
              </a:ext>
            </a:extLst>
          </p:cNvPr>
          <p:cNvSpPr txBox="1"/>
          <p:nvPr/>
        </p:nvSpPr>
        <p:spPr>
          <a:xfrm>
            <a:off x="9203340" y="1876046"/>
            <a:ext cx="82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Dense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37FB0C-623C-4322-B9D2-A7B5CF66A98F}"/>
              </a:ext>
            </a:extLst>
          </p:cNvPr>
          <p:cNvSpPr txBox="1"/>
          <p:nvPr/>
        </p:nvSpPr>
        <p:spPr>
          <a:xfrm>
            <a:off x="9156891" y="2442560"/>
            <a:ext cx="81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softmax</a:t>
            </a:r>
            <a:endParaRPr lang="ko-KR" altLang="en-US" sz="1400" dirty="0"/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86D0CD2E-A45A-49C7-A9CF-96AED8492C41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15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67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6B589-FB72-42C5-A89B-57B98A779478}"/>
              </a:ext>
            </a:extLst>
          </p:cNvPr>
          <p:cNvSpPr txBox="1"/>
          <p:nvPr/>
        </p:nvSpPr>
        <p:spPr>
          <a:xfrm>
            <a:off x="429258" y="1865154"/>
            <a:ext cx="685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16/</a:t>
            </a:r>
            <a:r>
              <a:rPr lang="en-US" altLang="ko-KR" sz="1300" spc="-21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altLang="ko-KR" sz="1300" spc="-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32</a:t>
            </a:r>
            <a:endParaRPr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2E167EC-56A7-4EFA-BC46-9DD25CB096C6}"/>
              </a:ext>
            </a:extLst>
          </p:cNvPr>
          <p:cNvSpPr txBox="1"/>
          <p:nvPr/>
        </p:nvSpPr>
        <p:spPr>
          <a:xfrm>
            <a:off x="5029200" y="1302805"/>
            <a:ext cx="329745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액세서리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,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및 인종 인식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E3695-546C-465A-8BEB-26CF0BCCD68A}"/>
              </a:ext>
            </a:extLst>
          </p:cNvPr>
          <p:cNvSpPr txBox="1"/>
          <p:nvPr/>
        </p:nvSpPr>
        <p:spPr>
          <a:xfrm>
            <a:off x="5257800" y="1676400"/>
            <a:ext cx="38874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다음의 </a:t>
            </a:r>
            <a:r>
              <a:rPr lang="en-US" altLang="ko-KR" sz="1700" dirty="0">
                <a:latin typeface="NanumSquare" panose="020B0600000101010101" pitchFamily="34" charset="-127"/>
                <a:ea typeface="NanumSquare" panose="020B0600000101010101" pitchFamily="34" charset="-127"/>
              </a:rPr>
              <a:t>7</a:t>
            </a:r>
            <a:r>
              <a:rPr lang="ko-KR" altLang="en-US" sz="17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가지로 나누어서 모델링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A2D4FA4-BC91-4BA1-965D-A71E21F1C298}"/>
              </a:ext>
            </a:extLst>
          </p:cNvPr>
          <p:cNvSpPr txBox="1"/>
          <p:nvPr/>
        </p:nvSpPr>
        <p:spPr>
          <a:xfrm>
            <a:off x="5029200" y="2172545"/>
            <a:ext cx="329745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1.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유무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(3833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</a:t>
            </a:r>
            <a:endParaRPr lang="ko-KR" altLang="en-US"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12" name="그림 11" descr="의류, 보는, 착용, 남자이(가) 표시된 사진&#10;&#10;자동 생성된 설명">
            <a:extLst>
              <a:ext uri="{FF2B5EF4-FFF2-40B4-BE49-F238E27FC236}">
                <a16:creationId xmlns:a16="http://schemas.microsoft.com/office/drawing/2014/main" id="{BFEE9D95-B084-4003-B021-4C5E5EC6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54" y="2561031"/>
            <a:ext cx="1187546" cy="1190626"/>
          </a:xfrm>
          <a:prstGeom prst="rect">
            <a:avLst/>
          </a:prstGeom>
        </p:spPr>
      </p:pic>
      <p:pic>
        <p:nvPicPr>
          <p:cNvPr id="15" name="그림 14" descr="여자, 사람, 실내, 가장이(가) 표시된 사진&#10;&#10;자동 생성된 설명">
            <a:extLst>
              <a:ext uri="{FF2B5EF4-FFF2-40B4-BE49-F238E27FC236}">
                <a16:creationId xmlns:a16="http://schemas.microsoft.com/office/drawing/2014/main" id="{0EADCBFB-5149-4238-8FC8-EA46D7754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13" y="2561031"/>
            <a:ext cx="1187546" cy="1190625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B504559E-83BE-4790-BE96-ABF783C8B35A}"/>
              </a:ext>
            </a:extLst>
          </p:cNvPr>
          <p:cNvSpPr txBox="1"/>
          <p:nvPr/>
        </p:nvSpPr>
        <p:spPr>
          <a:xfrm>
            <a:off x="5029199" y="4222473"/>
            <a:ext cx="396240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2.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유무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(633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05FB3-A982-49E1-929D-9454CC8128C0}"/>
              </a:ext>
            </a:extLst>
          </p:cNvPr>
          <p:cNvSpPr txBox="1"/>
          <p:nvPr/>
        </p:nvSpPr>
        <p:spPr>
          <a:xfrm>
            <a:off x="5532880" y="3802399"/>
            <a:ext cx="114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마스크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B8608-D0B9-4F0D-87A9-26E65BDB37E9}"/>
              </a:ext>
            </a:extLst>
          </p:cNvPr>
          <p:cNvSpPr txBox="1"/>
          <p:nvPr/>
        </p:nvSpPr>
        <p:spPr>
          <a:xfrm>
            <a:off x="7206398" y="3802399"/>
            <a:ext cx="114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마스크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7" name="그림 26" descr="가장, 사람, 여자, 실내이(가) 표시된 사진&#10;&#10;자동 생성된 설명">
            <a:extLst>
              <a:ext uri="{FF2B5EF4-FFF2-40B4-BE49-F238E27FC236}">
                <a16:creationId xmlns:a16="http://schemas.microsoft.com/office/drawing/2014/main" id="{547BE67C-B7EA-4883-B5FA-DB8B3D6E3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17" y="4611768"/>
            <a:ext cx="957373" cy="950831"/>
          </a:xfrm>
          <a:prstGeom prst="rect">
            <a:avLst/>
          </a:prstGeom>
        </p:spPr>
      </p:pic>
      <p:pic>
        <p:nvPicPr>
          <p:cNvPr id="31" name="그림 30" descr="남자, 사람, 착용, 선글라스이(가) 표시된 사진&#10;&#10;자동 생성된 설명">
            <a:extLst>
              <a:ext uri="{FF2B5EF4-FFF2-40B4-BE49-F238E27FC236}">
                <a16:creationId xmlns:a16="http://schemas.microsoft.com/office/drawing/2014/main" id="{B47D00DD-252E-4846-BA68-129A376F7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29" y="4612139"/>
            <a:ext cx="957373" cy="950460"/>
          </a:xfrm>
          <a:prstGeom prst="rect">
            <a:avLst/>
          </a:prstGeom>
        </p:spPr>
      </p:pic>
      <p:pic>
        <p:nvPicPr>
          <p:cNvPr id="35" name="그림 34" descr="남자, 실내, 사진, 보는이(가) 표시된 사진&#10;&#10;자동 생성된 설명">
            <a:extLst>
              <a:ext uri="{FF2B5EF4-FFF2-40B4-BE49-F238E27FC236}">
                <a16:creationId xmlns:a16="http://schemas.microsoft.com/office/drawing/2014/main" id="{2766CCB7-2912-4C7D-A9B2-4DB986DF1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41" y="4611768"/>
            <a:ext cx="957373" cy="950831"/>
          </a:xfrm>
          <a:prstGeom prst="rect">
            <a:avLst/>
          </a:prstGeom>
        </p:spPr>
      </p:pic>
      <p:pic>
        <p:nvPicPr>
          <p:cNvPr id="43" name="그림 42" descr="사람, 착용, 가장, 모자이(가) 표시된 사진&#10;&#10;자동 생성된 설명">
            <a:extLst>
              <a:ext uri="{FF2B5EF4-FFF2-40B4-BE49-F238E27FC236}">
                <a16:creationId xmlns:a16="http://schemas.microsoft.com/office/drawing/2014/main" id="{7B4CD316-11F3-4C72-92A5-A5C49801B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03450"/>
            <a:ext cx="957373" cy="957373"/>
          </a:xfrm>
          <a:prstGeom prst="rect">
            <a:avLst/>
          </a:prstGeom>
        </p:spPr>
      </p:pic>
      <p:pic>
        <p:nvPicPr>
          <p:cNvPr id="47" name="그림 46" descr="사람, 여자, 의류, 실내이(가) 표시된 사진&#10;&#10;자동 생성된 설명">
            <a:extLst>
              <a:ext uri="{FF2B5EF4-FFF2-40B4-BE49-F238E27FC236}">
                <a16:creationId xmlns:a16="http://schemas.microsoft.com/office/drawing/2014/main" id="{91F4DA58-45BC-4503-BCB2-C6316C180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60" y="4600207"/>
            <a:ext cx="957373" cy="95737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3FD0BA-A20B-419A-B453-5B42A847D7FF}"/>
              </a:ext>
            </a:extLst>
          </p:cNvPr>
          <p:cNvSpPr txBox="1"/>
          <p:nvPr/>
        </p:nvSpPr>
        <p:spPr>
          <a:xfrm>
            <a:off x="3628209" y="5591091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동양인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</a:t>
            </a:r>
          </a:p>
        </p:txBody>
      </p:sp>
      <p:pic>
        <p:nvPicPr>
          <p:cNvPr id="53" name="그림 52" descr="사람, 의류, 안경, 착용이(가) 표시된 사진&#10;&#10;자동 생성된 설명">
            <a:extLst>
              <a:ext uri="{FF2B5EF4-FFF2-40B4-BE49-F238E27FC236}">
                <a16:creationId xmlns:a16="http://schemas.microsoft.com/office/drawing/2014/main" id="{A2F87E18-D818-4B71-8E3F-44161898F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57" y="4603451"/>
            <a:ext cx="957373" cy="9573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45A13B-53C6-4A2A-B2F5-379F9935D6AA}"/>
              </a:ext>
            </a:extLst>
          </p:cNvPr>
          <p:cNvSpPr txBox="1"/>
          <p:nvPr/>
        </p:nvSpPr>
        <p:spPr>
          <a:xfrm>
            <a:off x="5029200" y="5595495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동양인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EF0386-FD59-417C-A579-AFF89E0BC7B5}"/>
              </a:ext>
            </a:extLst>
          </p:cNvPr>
          <p:cNvSpPr txBox="1"/>
          <p:nvPr/>
        </p:nvSpPr>
        <p:spPr>
          <a:xfrm>
            <a:off x="6571669" y="5582718"/>
            <a:ext cx="12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흑인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9A269E-903A-4E1E-B4C3-BB67C4E089D9}"/>
              </a:ext>
            </a:extLst>
          </p:cNvPr>
          <p:cNvSpPr txBox="1"/>
          <p:nvPr/>
        </p:nvSpPr>
        <p:spPr>
          <a:xfrm>
            <a:off x="8077200" y="5575797"/>
            <a:ext cx="12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흑인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79039D-FAE6-4583-B27C-937DE15DE7A8}"/>
              </a:ext>
            </a:extLst>
          </p:cNvPr>
          <p:cNvSpPr txBox="1"/>
          <p:nvPr/>
        </p:nvSpPr>
        <p:spPr>
          <a:xfrm>
            <a:off x="10932270" y="5575796"/>
            <a:ext cx="12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백인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158A37-480B-42FB-A606-CE6016FCD397}"/>
              </a:ext>
            </a:extLst>
          </p:cNvPr>
          <p:cNvSpPr txBox="1"/>
          <p:nvPr/>
        </p:nvSpPr>
        <p:spPr>
          <a:xfrm>
            <a:off x="9550219" y="5582717"/>
            <a:ext cx="12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백인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/ 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41653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2E167EC-56A7-4EFA-BC46-9DD25CB096C6}"/>
              </a:ext>
            </a:extLst>
          </p:cNvPr>
          <p:cNvSpPr txBox="1"/>
          <p:nvPr/>
        </p:nvSpPr>
        <p:spPr>
          <a:xfrm>
            <a:off x="5029199" y="1302805"/>
            <a:ext cx="41160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3.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선글라스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구별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(480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 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504559E-83BE-4790-BE96-ABF783C8B35A}"/>
              </a:ext>
            </a:extLst>
          </p:cNvPr>
          <p:cNvSpPr txBox="1"/>
          <p:nvPr/>
        </p:nvSpPr>
        <p:spPr>
          <a:xfrm>
            <a:off x="5029200" y="3513952"/>
            <a:ext cx="50292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4.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동그란 안경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네모난 안경 구별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(519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05FB3-A982-49E1-929D-9454CC8128C0}"/>
              </a:ext>
            </a:extLst>
          </p:cNvPr>
          <p:cNvSpPr txBox="1"/>
          <p:nvPr/>
        </p:nvSpPr>
        <p:spPr>
          <a:xfrm>
            <a:off x="5676900" y="3000127"/>
            <a:ext cx="114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선글라스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B8608-D0B9-4F0D-87A9-26E65BDB37E9}"/>
              </a:ext>
            </a:extLst>
          </p:cNvPr>
          <p:cNvSpPr txBox="1"/>
          <p:nvPr/>
        </p:nvSpPr>
        <p:spPr>
          <a:xfrm>
            <a:off x="7635302" y="3000127"/>
            <a:ext cx="114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안경</a:t>
            </a:r>
          </a:p>
        </p:txBody>
      </p:sp>
      <p:pic>
        <p:nvPicPr>
          <p:cNvPr id="13" name="그림 12" descr="사람, 여자, 안경, 착용이(가) 표시된 사진&#10;&#10;자동 생성된 설명">
            <a:extLst>
              <a:ext uri="{FF2B5EF4-FFF2-40B4-BE49-F238E27FC236}">
                <a16:creationId xmlns:a16="http://schemas.microsoft.com/office/drawing/2014/main" id="{DE86625D-0048-4F42-A340-4740978F4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04" y="1772022"/>
            <a:ext cx="1219200" cy="1219200"/>
          </a:xfrm>
          <a:prstGeom prst="rect">
            <a:avLst/>
          </a:prstGeom>
        </p:spPr>
      </p:pic>
      <p:pic>
        <p:nvPicPr>
          <p:cNvPr id="20" name="그림 19" descr="사람, 실내, 안경, 여자이(가) 표시된 사진&#10;&#10;자동 생성된 설명">
            <a:extLst>
              <a:ext uri="{FF2B5EF4-FFF2-40B4-BE49-F238E27FC236}">
                <a16:creationId xmlns:a16="http://schemas.microsoft.com/office/drawing/2014/main" id="{BA16487D-658D-41B8-AED9-906ED2993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780927"/>
            <a:ext cx="1219200" cy="1219200"/>
          </a:xfrm>
          <a:prstGeom prst="rect">
            <a:avLst/>
          </a:prstGeom>
        </p:spPr>
      </p:pic>
      <p:pic>
        <p:nvPicPr>
          <p:cNvPr id="22" name="그림 21" descr="사람, 안경, 남자, 착용이(가) 표시된 사진&#10;&#10;자동 생성된 설명">
            <a:extLst>
              <a:ext uri="{FF2B5EF4-FFF2-40B4-BE49-F238E27FC236}">
                <a16:creationId xmlns:a16="http://schemas.microsoft.com/office/drawing/2014/main" id="{D28781EF-1E1C-49D7-B835-497A56BB9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103002"/>
            <a:ext cx="1219200" cy="1219200"/>
          </a:xfrm>
          <a:prstGeom prst="rect">
            <a:avLst/>
          </a:prstGeom>
        </p:spPr>
      </p:pic>
      <p:pic>
        <p:nvPicPr>
          <p:cNvPr id="24" name="그림 23" descr="사람, 안경, 소녀, 아이이(가) 표시된 사진&#10;&#10;자동 생성된 설명">
            <a:extLst>
              <a:ext uri="{FF2B5EF4-FFF2-40B4-BE49-F238E27FC236}">
                <a16:creationId xmlns:a16="http://schemas.microsoft.com/office/drawing/2014/main" id="{77A966AB-28D4-446B-A698-32A266727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04" y="4103002"/>
            <a:ext cx="1219200" cy="1219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BBE81D-D290-409E-8A7C-06D40B0A919C}"/>
              </a:ext>
            </a:extLst>
          </p:cNvPr>
          <p:cNvSpPr txBox="1"/>
          <p:nvPr/>
        </p:nvSpPr>
        <p:spPr>
          <a:xfrm>
            <a:off x="5532879" y="5345072"/>
            <a:ext cx="118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동그란 안경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E5468B-0305-4896-9C2B-8B2247D606C0}"/>
              </a:ext>
            </a:extLst>
          </p:cNvPr>
          <p:cNvSpPr txBox="1"/>
          <p:nvPr/>
        </p:nvSpPr>
        <p:spPr>
          <a:xfrm>
            <a:off x="7315200" y="5345072"/>
            <a:ext cx="118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네모난 안경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E80F58F7-FA34-44F1-8BE7-BA4543BE804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17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2E167EC-56A7-4EFA-BC46-9DD25CB096C6}"/>
              </a:ext>
            </a:extLst>
          </p:cNvPr>
          <p:cNvSpPr txBox="1"/>
          <p:nvPr/>
        </p:nvSpPr>
        <p:spPr>
          <a:xfrm>
            <a:off x="5029200" y="1302805"/>
            <a:ext cx="394602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5.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유무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(2072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O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 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B504559E-83BE-4790-BE96-ABF783C8B35A}"/>
              </a:ext>
            </a:extLst>
          </p:cNvPr>
          <p:cNvSpPr txBox="1"/>
          <p:nvPr/>
        </p:nvSpPr>
        <p:spPr>
          <a:xfrm>
            <a:off x="5029199" y="3021075"/>
            <a:ext cx="448763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6.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선글라스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구별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(301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O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05FB3-A982-49E1-929D-9454CC8128C0}"/>
              </a:ext>
            </a:extLst>
          </p:cNvPr>
          <p:cNvSpPr txBox="1"/>
          <p:nvPr/>
        </p:nvSpPr>
        <p:spPr>
          <a:xfrm>
            <a:off x="5715000" y="2618352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EB8608-D0B9-4F0D-87A9-26E65BDB37E9}"/>
              </a:ext>
            </a:extLst>
          </p:cNvPr>
          <p:cNvSpPr txBox="1"/>
          <p:nvPr/>
        </p:nvSpPr>
        <p:spPr>
          <a:xfrm>
            <a:off x="7389351" y="2618352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7" name="그림 6" descr="남자, 안경, 실내, 의류이(가) 표시된 사진&#10;&#10;자동 생성된 설명">
            <a:extLst>
              <a:ext uri="{FF2B5EF4-FFF2-40B4-BE49-F238E27FC236}">
                <a16:creationId xmlns:a16="http://schemas.microsoft.com/office/drawing/2014/main" id="{F395D8F4-DCA2-4843-97D0-4E5579FDC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47" y="1627705"/>
            <a:ext cx="984653" cy="984653"/>
          </a:xfrm>
          <a:prstGeom prst="rect">
            <a:avLst/>
          </a:prstGeom>
        </p:spPr>
      </p:pic>
      <p:pic>
        <p:nvPicPr>
          <p:cNvPr id="12" name="그림 11" descr="의류, 사람, 실내, 보는이(가) 표시된 사진&#10;&#10;자동 생성된 설명">
            <a:extLst>
              <a:ext uri="{FF2B5EF4-FFF2-40B4-BE49-F238E27FC236}">
                <a16:creationId xmlns:a16="http://schemas.microsoft.com/office/drawing/2014/main" id="{233FDE6F-CBA2-42CC-A9E6-DE2416D9E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24" y="1627705"/>
            <a:ext cx="984653" cy="984653"/>
          </a:xfrm>
          <a:prstGeom prst="rect">
            <a:avLst/>
          </a:prstGeom>
        </p:spPr>
      </p:pic>
      <p:pic>
        <p:nvPicPr>
          <p:cNvPr id="23" name="그림 22" descr="사람, 의류, 안경, 실내이(가) 표시된 사진&#10;&#10;자동 생성된 설명">
            <a:extLst>
              <a:ext uri="{FF2B5EF4-FFF2-40B4-BE49-F238E27FC236}">
                <a16:creationId xmlns:a16="http://schemas.microsoft.com/office/drawing/2014/main" id="{7E8128D9-473E-47E8-949D-C455E7033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23" y="3429000"/>
            <a:ext cx="984653" cy="9846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4CCC3E-F448-4D09-AF85-A1DA91E7AD99}"/>
              </a:ext>
            </a:extLst>
          </p:cNvPr>
          <p:cNvSpPr txBox="1"/>
          <p:nvPr/>
        </p:nvSpPr>
        <p:spPr>
          <a:xfrm>
            <a:off x="7432255" y="4413653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안경  </a:t>
            </a:r>
          </a:p>
        </p:txBody>
      </p:sp>
      <p:pic>
        <p:nvPicPr>
          <p:cNvPr id="30" name="그림 29" descr="의류, 사람, 실내, 착용이(가) 표시된 사진&#10;&#10;자동 생성된 설명">
            <a:extLst>
              <a:ext uri="{FF2B5EF4-FFF2-40B4-BE49-F238E27FC236}">
                <a16:creationId xmlns:a16="http://schemas.microsoft.com/office/drawing/2014/main" id="{8F8C1CBC-F3B5-40FC-ACDC-E3F14A3C8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73" y="3441970"/>
            <a:ext cx="984652" cy="9846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2A2AA7F-8DC2-4509-B5FC-271417D37B99}"/>
              </a:ext>
            </a:extLst>
          </p:cNvPr>
          <p:cNvSpPr txBox="1"/>
          <p:nvPr/>
        </p:nvSpPr>
        <p:spPr>
          <a:xfrm>
            <a:off x="5644100" y="4413653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선글라스  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2803B405-D991-42A9-B149-EB9CC83218BC}"/>
              </a:ext>
            </a:extLst>
          </p:cNvPr>
          <p:cNvSpPr txBox="1"/>
          <p:nvPr/>
        </p:nvSpPr>
        <p:spPr>
          <a:xfrm>
            <a:off x="5032442" y="4719742"/>
            <a:ext cx="502595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7.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동그란 안경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네모난 안경 구별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(232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O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 </a:t>
            </a:r>
          </a:p>
        </p:txBody>
      </p:sp>
      <p:pic>
        <p:nvPicPr>
          <p:cNvPr id="36" name="그림 35" descr="사람, 안경, 착용, 보는이(가) 표시된 사진&#10;&#10;자동 생성된 설명">
            <a:extLst>
              <a:ext uri="{FF2B5EF4-FFF2-40B4-BE49-F238E27FC236}">
                <a16:creationId xmlns:a16="http://schemas.microsoft.com/office/drawing/2014/main" id="{28D5A2E3-264F-44C3-9598-539BFDE95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23" y="5086278"/>
            <a:ext cx="984653" cy="984653"/>
          </a:xfrm>
          <a:prstGeom prst="rect">
            <a:avLst/>
          </a:prstGeom>
        </p:spPr>
      </p:pic>
      <p:pic>
        <p:nvPicPr>
          <p:cNvPr id="38" name="그림 37" descr="사람, 안경, 의류, 착용이(가) 표시된 사진&#10;&#10;자동 생성된 설명">
            <a:extLst>
              <a:ext uri="{FF2B5EF4-FFF2-40B4-BE49-F238E27FC236}">
                <a16:creationId xmlns:a16="http://schemas.microsoft.com/office/drawing/2014/main" id="{415E285E-A22E-4E21-81B9-BCD26278E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46" y="5086278"/>
            <a:ext cx="984653" cy="9846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FEF051-C9E1-470B-BF90-A2E44DC6D9FC}"/>
              </a:ext>
            </a:extLst>
          </p:cNvPr>
          <p:cNvSpPr txBox="1"/>
          <p:nvPr/>
        </p:nvSpPr>
        <p:spPr>
          <a:xfrm>
            <a:off x="5523474" y="6040564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동그란 안경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4C8810-47FE-4872-8250-F0980D2AF3F5}"/>
              </a:ext>
            </a:extLst>
          </p:cNvPr>
          <p:cNvSpPr txBox="1"/>
          <p:nvPr/>
        </p:nvSpPr>
        <p:spPr>
          <a:xfrm>
            <a:off x="7197924" y="6070931"/>
            <a:ext cx="1182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네모난 안경  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B49E9725-6F72-4E97-8C0B-D9398ACB84E3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18/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20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목차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0118" y="2223041"/>
            <a:ext cx="121158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대상 문제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9" y="1007853"/>
            <a:ext cx="1776730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목차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42A29-DE29-4F1F-9EB1-C7B4DDE757A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F77DF7-A1ED-4C87-8EB2-8011CFF8E147}"/>
              </a:ext>
            </a:extLst>
          </p:cNvPr>
          <p:cNvSpPr/>
          <p:nvPr/>
        </p:nvSpPr>
        <p:spPr>
          <a:xfrm>
            <a:off x="3745863" y="1686656"/>
            <a:ext cx="2255689" cy="381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42A03-C320-43BD-A5DC-BA57BA58AF4B}"/>
              </a:ext>
            </a:extLst>
          </p:cNvPr>
          <p:cNvSpPr txBox="1"/>
          <p:nvPr/>
        </p:nvSpPr>
        <p:spPr>
          <a:xfrm>
            <a:off x="3793106" y="1686656"/>
            <a:ext cx="220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Step. 1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개발배경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9E23E-25D4-486B-BCDD-BCDA4336926D}"/>
              </a:ext>
            </a:extLst>
          </p:cNvPr>
          <p:cNvSpPr/>
          <p:nvPr/>
        </p:nvSpPr>
        <p:spPr>
          <a:xfrm>
            <a:off x="6668685" y="1686656"/>
            <a:ext cx="2255689" cy="381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7F6B2-E44F-4B14-8BA4-B8E6E520CC30}"/>
              </a:ext>
            </a:extLst>
          </p:cNvPr>
          <p:cNvSpPr txBox="1"/>
          <p:nvPr/>
        </p:nvSpPr>
        <p:spPr>
          <a:xfrm>
            <a:off x="6668685" y="1675879"/>
            <a:ext cx="2208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Step. 2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개발과정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47B93B-C6FB-4725-BD1D-CE53A4377497}"/>
              </a:ext>
            </a:extLst>
          </p:cNvPr>
          <p:cNvSpPr/>
          <p:nvPr/>
        </p:nvSpPr>
        <p:spPr>
          <a:xfrm>
            <a:off x="9602466" y="1686656"/>
            <a:ext cx="2255689" cy="381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EB2E2-A085-4AF9-95B8-A285A46FE85D}"/>
              </a:ext>
            </a:extLst>
          </p:cNvPr>
          <p:cNvSpPr txBox="1"/>
          <p:nvPr/>
        </p:nvSpPr>
        <p:spPr>
          <a:xfrm>
            <a:off x="9539099" y="1686656"/>
            <a:ext cx="242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Step. 3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결과 및 총평</a:t>
            </a: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2B625113-B8EA-461C-8ED5-74B7747C8B7B}"/>
              </a:ext>
            </a:extLst>
          </p:cNvPr>
          <p:cNvSpPr txBox="1"/>
          <p:nvPr/>
        </p:nvSpPr>
        <p:spPr>
          <a:xfrm>
            <a:off x="4000118" y="2628353"/>
            <a:ext cx="125768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목표 및 방향성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2490F7-0FF6-4F9C-BE4C-71CE454022CA}"/>
              </a:ext>
            </a:extLst>
          </p:cNvPr>
          <p:cNvCxnSpPr>
            <a:cxnSpLocks/>
          </p:cNvCxnSpPr>
          <p:nvPr/>
        </p:nvCxnSpPr>
        <p:spPr>
          <a:xfrm flipV="1">
            <a:off x="3745863" y="2111604"/>
            <a:ext cx="2259011" cy="5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2DB6005-C0A1-4482-AD48-F53168B3FA0D}"/>
              </a:ext>
            </a:extLst>
          </p:cNvPr>
          <p:cNvCxnSpPr>
            <a:cxnSpLocks/>
          </p:cNvCxnSpPr>
          <p:nvPr/>
        </p:nvCxnSpPr>
        <p:spPr>
          <a:xfrm flipV="1">
            <a:off x="6651773" y="2124956"/>
            <a:ext cx="2259011" cy="5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290DE-8B6F-42D2-A684-414443E0068B}"/>
              </a:ext>
            </a:extLst>
          </p:cNvPr>
          <p:cNvCxnSpPr>
            <a:cxnSpLocks/>
          </p:cNvCxnSpPr>
          <p:nvPr/>
        </p:nvCxnSpPr>
        <p:spPr>
          <a:xfrm flipV="1">
            <a:off x="9602466" y="2122158"/>
            <a:ext cx="2259011" cy="5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bject 5">
            <a:extLst>
              <a:ext uri="{FF2B5EF4-FFF2-40B4-BE49-F238E27FC236}">
                <a16:creationId xmlns:a16="http://schemas.microsoft.com/office/drawing/2014/main" id="{FD360897-5598-4F5E-8496-5EDDD9007C68}"/>
              </a:ext>
            </a:extLst>
          </p:cNvPr>
          <p:cNvSpPr txBox="1"/>
          <p:nvPr/>
        </p:nvSpPr>
        <p:spPr>
          <a:xfrm>
            <a:off x="6919274" y="2212813"/>
            <a:ext cx="182736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데이터 수집 및 전 처리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4AE1655C-B197-4598-BCF3-D8C71CC4BD49}"/>
              </a:ext>
            </a:extLst>
          </p:cNvPr>
          <p:cNvSpPr txBox="1"/>
          <p:nvPr/>
        </p:nvSpPr>
        <p:spPr>
          <a:xfrm>
            <a:off x="6919274" y="2620794"/>
            <a:ext cx="18273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이모티콘 생성을 위한 딥러닝 모델 구현</a:t>
            </a: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521EEF71-79B2-44FF-BECA-E364486463CC}"/>
              </a:ext>
            </a:extLst>
          </p:cNvPr>
          <p:cNvSpPr txBox="1"/>
          <p:nvPr/>
        </p:nvSpPr>
        <p:spPr>
          <a:xfrm>
            <a:off x="6919274" y="3244219"/>
            <a:ext cx="1827364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이모티콘 출력을 위한</a:t>
            </a:r>
            <a:endParaRPr lang="en-US" altLang="ko-KR"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웹 개발</a:t>
            </a:r>
          </a:p>
        </p:txBody>
      </p:sp>
      <p:sp>
        <p:nvSpPr>
          <p:cNvPr id="50" name="object 5">
            <a:extLst>
              <a:ext uri="{FF2B5EF4-FFF2-40B4-BE49-F238E27FC236}">
                <a16:creationId xmlns:a16="http://schemas.microsoft.com/office/drawing/2014/main" id="{DC9F1ADD-CF4E-4F42-AE8B-C3CFD6D51042}"/>
              </a:ext>
            </a:extLst>
          </p:cNvPr>
          <p:cNvSpPr txBox="1"/>
          <p:nvPr/>
        </p:nvSpPr>
        <p:spPr>
          <a:xfrm>
            <a:off x="9906000" y="2212813"/>
            <a:ext cx="121158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결과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BFFB0B1F-E709-4891-8923-895241884906}"/>
              </a:ext>
            </a:extLst>
          </p:cNvPr>
          <p:cNvSpPr txBox="1"/>
          <p:nvPr/>
        </p:nvSpPr>
        <p:spPr>
          <a:xfrm>
            <a:off x="9906000" y="2638582"/>
            <a:ext cx="14478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총평 및 </a:t>
            </a:r>
            <a:r>
              <a:rPr lang="ko-KR" altLang="en-US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향후과제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A91865D1-73CF-4F7B-8816-D67112A7253A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1/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2E167EC-56A7-4EFA-BC46-9DD25CB096C6}"/>
              </a:ext>
            </a:extLst>
          </p:cNvPr>
          <p:cNvSpPr txBox="1"/>
          <p:nvPr/>
        </p:nvSpPr>
        <p:spPr>
          <a:xfrm>
            <a:off x="4932140" y="1241635"/>
            <a:ext cx="51262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예시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- 2.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유무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(633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경우의 도식화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lang="ko-KR" altLang="en-US"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6C2339-8ECF-4E69-ACDC-101E17722B6C}"/>
              </a:ext>
            </a:extLst>
          </p:cNvPr>
          <p:cNvSpPr/>
          <p:nvPr/>
        </p:nvSpPr>
        <p:spPr>
          <a:xfrm>
            <a:off x="6800074" y="2638558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B209A-DA39-4DB2-90AE-15D018CCC42C}"/>
              </a:ext>
            </a:extLst>
          </p:cNvPr>
          <p:cNvSpPr txBox="1"/>
          <p:nvPr/>
        </p:nvSpPr>
        <p:spPr>
          <a:xfrm>
            <a:off x="3692332" y="3622701"/>
            <a:ext cx="123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128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128 x 3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FC03-761A-4540-801B-1CD041A81567}"/>
              </a:ext>
            </a:extLst>
          </p:cNvPr>
          <p:cNvSpPr txBox="1"/>
          <p:nvPr/>
        </p:nvSpPr>
        <p:spPr>
          <a:xfrm>
            <a:off x="5662330" y="3603066"/>
            <a:ext cx="132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126 x 126 x 32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7948CA7-9590-4AC3-8D18-0B35428E680E}"/>
              </a:ext>
            </a:extLst>
          </p:cNvPr>
          <p:cNvSpPr/>
          <p:nvPr/>
        </p:nvSpPr>
        <p:spPr>
          <a:xfrm>
            <a:off x="4861439" y="2661219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79CCCD-2EA2-4E02-8C32-735CCF55426F}"/>
              </a:ext>
            </a:extLst>
          </p:cNvPr>
          <p:cNvSpPr txBox="1"/>
          <p:nvPr/>
        </p:nvSpPr>
        <p:spPr>
          <a:xfrm>
            <a:off x="4694737" y="2831994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Kernel_Size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3x3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CADAAB-4628-4E58-BA1B-C37626523444}"/>
              </a:ext>
            </a:extLst>
          </p:cNvPr>
          <p:cNvSpPr txBox="1"/>
          <p:nvPr/>
        </p:nvSpPr>
        <p:spPr>
          <a:xfrm>
            <a:off x="4667553" y="2308346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Convolution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C4CB8A3-FAF0-46F9-A5E9-2E0B8BDC23A5}"/>
              </a:ext>
            </a:extLst>
          </p:cNvPr>
          <p:cNvSpPr/>
          <p:nvPr/>
        </p:nvSpPr>
        <p:spPr>
          <a:xfrm>
            <a:off x="5871316" y="2296090"/>
            <a:ext cx="971092" cy="1029635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6C34D2-E260-4B5C-A365-6BBC1991E534}"/>
              </a:ext>
            </a:extLst>
          </p:cNvPr>
          <p:cNvSpPr txBox="1"/>
          <p:nvPr/>
        </p:nvSpPr>
        <p:spPr>
          <a:xfrm>
            <a:off x="6684708" y="2806689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Pool_Size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2x2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82E0B-3578-47FB-853C-033AD79DC350}"/>
              </a:ext>
            </a:extLst>
          </p:cNvPr>
          <p:cNvSpPr txBox="1"/>
          <p:nvPr/>
        </p:nvSpPr>
        <p:spPr>
          <a:xfrm>
            <a:off x="6607425" y="2301295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Maxpooling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C859DE-7D35-4ECD-B76A-00ABC48C2228}"/>
              </a:ext>
            </a:extLst>
          </p:cNvPr>
          <p:cNvSpPr/>
          <p:nvPr/>
        </p:nvSpPr>
        <p:spPr>
          <a:xfrm>
            <a:off x="7877069" y="2439557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FDFAB2-B4F8-4C7A-B453-D9B8E7244B95}"/>
              </a:ext>
            </a:extLst>
          </p:cNvPr>
          <p:cNvSpPr txBox="1"/>
          <p:nvPr/>
        </p:nvSpPr>
        <p:spPr>
          <a:xfrm>
            <a:off x="7621614" y="3603066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63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63 x 32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764E679-FDCC-42B5-A601-09BC0B9381F7}"/>
              </a:ext>
            </a:extLst>
          </p:cNvPr>
          <p:cNvSpPr/>
          <p:nvPr/>
        </p:nvSpPr>
        <p:spPr>
          <a:xfrm>
            <a:off x="8584001" y="2642016"/>
            <a:ext cx="656389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C14B1E-3139-4CFA-BB76-1DCACD7584A1}"/>
              </a:ext>
            </a:extLst>
          </p:cNvPr>
          <p:cNvSpPr txBox="1"/>
          <p:nvPr/>
        </p:nvSpPr>
        <p:spPr>
          <a:xfrm>
            <a:off x="8491124" y="2279133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Dropout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A0BD5A4-D348-4957-AC53-F9304D0C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688" y="1886711"/>
            <a:ext cx="1060541" cy="1717615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573CB05-FB85-466C-B438-D1D288414077}"/>
              </a:ext>
            </a:extLst>
          </p:cNvPr>
          <p:cNvSpPr/>
          <p:nvPr/>
        </p:nvSpPr>
        <p:spPr>
          <a:xfrm>
            <a:off x="9481933" y="2467792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04E477E-19BE-4E4A-95A6-B28E8607DD09}"/>
              </a:ext>
            </a:extLst>
          </p:cNvPr>
          <p:cNvSpPr txBox="1"/>
          <p:nvPr/>
        </p:nvSpPr>
        <p:spPr>
          <a:xfrm>
            <a:off x="9226478" y="3603066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63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63 x 32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9B1E4098-AB31-46F2-A6A1-0C3797BD9996}"/>
              </a:ext>
            </a:extLst>
          </p:cNvPr>
          <p:cNvSpPr/>
          <p:nvPr/>
        </p:nvSpPr>
        <p:spPr>
          <a:xfrm>
            <a:off x="3828510" y="4262609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006CE9-C4CE-4483-88EF-F3A856C61893}"/>
              </a:ext>
            </a:extLst>
          </p:cNvPr>
          <p:cNvSpPr txBox="1"/>
          <p:nvPr/>
        </p:nvSpPr>
        <p:spPr>
          <a:xfrm>
            <a:off x="3661808" y="4433384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Kernel_Size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3x3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79D996-75B7-4DF9-B1F7-C667D29754FA}"/>
              </a:ext>
            </a:extLst>
          </p:cNvPr>
          <p:cNvSpPr txBox="1"/>
          <p:nvPr/>
        </p:nvSpPr>
        <p:spPr>
          <a:xfrm>
            <a:off x="3634624" y="3909736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Convolution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B958660-FC71-4658-BFC6-19745E2C8542}"/>
              </a:ext>
            </a:extLst>
          </p:cNvPr>
          <p:cNvSpPr/>
          <p:nvPr/>
        </p:nvSpPr>
        <p:spPr>
          <a:xfrm>
            <a:off x="4946175" y="4091843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C24D177-16E9-49EC-8682-863C03505E64}"/>
              </a:ext>
            </a:extLst>
          </p:cNvPr>
          <p:cNvSpPr txBox="1"/>
          <p:nvPr/>
        </p:nvSpPr>
        <p:spPr>
          <a:xfrm>
            <a:off x="4535684" y="4918486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61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61 x 64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1" name="화살표: 오른쪽 120">
            <a:extLst>
              <a:ext uri="{FF2B5EF4-FFF2-40B4-BE49-F238E27FC236}">
                <a16:creationId xmlns:a16="http://schemas.microsoft.com/office/drawing/2014/main" id="{88133115-5919-408A-AF41-C103AA88F57C}"/>
              </a:ext>
            </a:extLst>
          </p:cNvPr>
          <p:cNvSpPr/>
          <p:nvPr/>
        </p:nvSpPr>
        <p:spPr>
          <a:xfrm>
            <a:off x="5772279" y="4252960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D29649F-22B7-43A5-BBF6-00B60ACD507C}"/>
              </a:ext>
            </a:extLst>
          </p:cNvPr>
          <p:cNvSpPr txBox="1"/>
          <p:nvPr/>
        </p:nvSpPr>
        <p:spPr>
          <a:xfrm>
            <a:off x="5656913" y="4421091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Pool_Size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2x2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F98D38-1573-4AA6-94D0-0772C4FAC92A}"/>
              </a:ext>
            </a:extLst>
          </p:cNvPr>
          <p:cNvSpPr txBox="1"/>
          <p:nvPr/>
        </p:nvSpPr>
        <p:spPr>
          <a:xfrm>
            <a:off x="5579630" y="3915697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Maxpooling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C5CB4FF-0DAC-43A8-8C69-40CCE74A0336}"/>
              </a:ext>
            </a:extLst>
          </p:cNvPr>
          <p:cNvSpPr/>
          <p:nvPr/>
        </p:nvSpPr>
        <p:spPr>
          <a:xfrm>
            <a:off x="6924753" y="4091843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508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B83F51-71B0-459E-8836-37139318DDDC}"/>
              </a:ext>
            </a:extLst>
          </p:cNvPr>
          <p:cNvSpPr txBox="1"/>
          <p:nvPr/>
        </p:nvSpPr>
        <p:spPr>
          <a:xfrm>
            <a:off x="6514262" y="4918486"/>
            <a:ext cx="10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30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30 x 64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FE2E6ED8-175D-4AB5-8571-3F65962EEA15}"/>
              </a:ext>
            </a:extLst>
          </p:cNvPr>
          <p:cNvSpPr/>
          <p:nvPr/>
        </p:nvSpPr>
        <p:spPr>
          <a:xfrm>
            <a:off x="7598745" y="4283351"/>
            <a:ext cx="656389" cy="1524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C2CD6A2-3104-4679-9DC7-5A3BDEC0C258}"/>
              </a:ext>
            </a:extLst>
          </p:cNvPr>
          <p:cNvSpPr txBox="1"/>
          <p:nvPr/>
        </p:nvSpPr>
        <p:spPr>
          <a:xfrm>
            <a:off x="7432043" y="4454126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Kernel_Size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3x3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2CAD0C5-1027-466D-A87F-56CEA61B3336}"/>
              </a:ext>
            </a:extLst>
          </p:cNvPr>
          <p:cNvSpPr txBox="1"/>
          <p:nvPr/>
        </p:nvSpPr>
        <p:spPr>
          <a:xfrm>
            <a:off x="7404859" y="3930478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Convolution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A275F3C-3A86-44E1-AA4A-7ECE68BA260B}"/>
              </a:ext>
            </a:extLst>
          </p:cNvPr>
          <p:cNvSpPr/>
          <p:nvPr/>
        </p:nvSpPr>
        <p:spPr>
          <a:xfrm>
            <a:off x="9293908" y="4110218"/>
            <a:ext cx="643282" cy="646332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1016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71E226F-1450-4E3C-B1E4-FFE6EDB01F57}"/>
              </a:ext>
            </a:extLst>
          </p:cNvPr>
          <p:cNvSpPr txBox="1"/>
          <p:nvPr/>
        </p:nvSpPr>
        <p:spPr>
          <a:xfrm>
            <a:off x="8584001" y="4918486"/>
            <a:ext cx="115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28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28 x 128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1" name="화살표: 오른쪽 140">
            <a:extLst>
              <a:ext uri="{FF2B5EF4-FFF2-40B4-BE49-F238E27FC236}">
                <a16:creationId xmlns:a16="http://schemas.microsoft.com/office/drawing/2014/main" id="{687C69B3-2CAB-4EED-8410-3FCCC97BD830}"/>
              </a:ext>
            </a:extLst>
          </p:cNvPr>
          <p:cNvSpPr/>
          <p:nvPr/>
        </p:nvSpPr>
        <p:spPr>
          <a:xfrm>
            <a:off x="9919138" y="4252960"/>
            <a:ext cx="656389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AC77DD-BA53-4165-A50F-73DCA87D9C80}"/>
              </a:ext>
            </a:extLst>
          </p:cNvPr>
          <p:cNvSpPr txBox="1"/>
          <p:nvPr/>
        </p:nvSpPr>
        <p:spPr>
          <a:xfrm>
            <a:off x="9803772" y="4421091"/>
            <a:ext cx="102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Pool_Size</a:t>
            </a:r>
            <a:endParaRPr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 2x2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578830F-2B70-4BB4-849C-D417688468BE}"/>
              </a:ext>
            </a:extLst>
          </p:cNvPr>
          <p:cNvSpPr txBox="1"/>
          <p:nvPr/>
        </p:nvSpPr>
        <p:spPr>
          <a:xfrm>
            <a:off x="9726489" y="3915697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Maxpooling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10D0844-9E88-413C-B70F-2291938363B4}"/>
              </a:ext>
            </a:extLst>
          </p:cNvPr>
          <p:cNvSpPr/>
          <p:nvPr/>
        </p:nvSpPr>
        <p:spPr>
          <a:xfrm>
            <a:off x="11625548" y="4300237"/>
            <a:ext cx="354727" cy="307777"/>
          </a:xfrm>
          <a:prstGeom prst="rect">
            <a:avLst/>
          </a:prstGeom>
          <a:solidFill>
            <a:srgbClr val="00B0F0"/>
          </a:solidFill>
          <a:scene3d>
            <a:camera prst="isometricOffAxis2Right"/>
            <a:lightRig rig="threePt" dir="t"/>
          </a:scene3d>
          <a:sp3d extrusionH="1016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D0819CD-D6B0-4ED6-AB65-65A1F06094E5}"/>
              </a:ext>
            </a:extLst>
          </p:cNvPr>
          <p:cNvSpPr txBox="1"/>
          <p:nvPr/>
        </p:nvSpPr>
        <p:spPr>
          <a:xfrm>
            <a:off x="10673231" y="4918486"/>
            <a:ext cx="115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14</a:t>
            </a: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x 14 x 128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7341DB38-DDF9-4C21-A6BE-E9943830BB22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19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312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80578F8-C1DE-497C-A7D8-ADEA95919AAC}"/>
              </a:ext>
            </a:extLst>
          </p:cNvPr>
          <p:cNvSpPr txBox="1"/>
          <p:nvPr/>
        </p:nvSpPr>
        <p:spPr>
          <a:xfrm>
            <a:off x="4932140" y="1241635"/>
            <a:ext cx="558346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예시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- 2.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유무 인식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(633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장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–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마스크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 경우의 도식화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계속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) </a:t>
            </a:r>
            <a:endParaRPr lang="ko-KR" altLang="en-US"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0D04166-37CC-4326-AB22-18B361789823}"/>
              </a:ext>
            </a:extLst>
          </p:cNvPr>
          <p:cNvSpPr/>
          <p:nvPr/>
        </p:nvSpPr>
        <p:spPr>
          <a:xfrm>
            <a:off x="5134199" y="2217671"/>
            <a:ext cx="656389" cy="1524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F8BD4E-CFD3-4FCB-8BE2-390431C8E3B4}"/>
              </a:ext>
            </a:extLst>
          </p:cNvPr>
          <p:cNvSpPr txBox="1"/>
          <p:nvPr/>
        </p:nvSpPr>
        <p:spPr>
          <a:xfrm>
            <a:off x="5072048" y="1866286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Flatten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B07549-75C7-409B-918F-D7242A7F2719}"/>
              </a:ext>
            </a:extLst>
          </p:cNvPr>
          <p:cNvSpPr/>
          <p:nvPr/>
        </p:nvSpPr>
        <p:spPr>
          <a:xfrm>
            <a:off x="5966603" y="1714119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3D14C-09FB-4B8D-B6EA-544F803AC524}"/>
              </a:ext>
            </a:extLst>
          </p:cNvPr>
          <p:cNvSpPr txBox="1"/>
          <p:nvPr/>
        </p:nvSpPr>
        <p:spPr>
          <a:xfrm>
            <a:off x="5797353" y="2974425"/>
            <a:ext cx="68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25088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D8C8031-FCA1-413E-85B9-235B264FF5BB}"/>
              </a:ext>
            </a:extLst>
          </p:cNvPr>
          <p:cNvSpPr/>
          <p:nvPr/>
        </p:nvSpPr>
        <p:spPr>
          <a:xfrm>
            <a:off x="6452274" y="2224460"/>
            <a:ext cx="656389" cy="1524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26BF3-DB27-4BE8-8281-8EDB5F08515F}"/>
              </a:ext>
            </a:extLst>
          </p:cNvPr>
          <p:cNvSpPr txBox="1"/>
          <p:nvPr/>
        </p:nvSpPr>
        <p:spPr>
          <a:xfrm>
            <a:off x="6417041" y="1876360"/>
            <a:ext cx="82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Dense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9EE4A-5DE6-4C29-95CD-727751826D4E}"/>
              </a:ext>
            </a:extLst>
          </p:cNvPr>
          <p:cNvSpPr txBox="1"/>
          <p:nvPr/>
        </p:nvSpPr>
        <p:spPr>
          <a:xfrm>
            <a:off x="6472475" y="2462946"/>
            <a:ext cx="50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relu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8B0772-12B5-4B9E-B2FE-0CB8B95AAA6A}"/>
              </a:ext>
            </a:extLst>
          </p:cNvPr>
          <p:cNvSpPr/>
          <p:nvPr/>
        </p:nvSpPr>
        <p:spPr>
          <a:xfrm>
            <a:off x="7311596" y="1714119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38F00-781C-464F-966A-3E6B59017881}"/>
              </a:ext>
            </a:extLst>
          </p:cNvPr>
          <p:cNvSpPr txBox="1"/>
          <p:nvPr/>
        </p:nvSpPr>
        <p:spPr>
          <a:xfrm>
            <a:off x="7180822" y="2974425"/>
            <a:ext cx="68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128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DD0C77B-E1EE-4A70-810D-AFB6F62D786E}"/>
              </a:ext>
            </a:extLst>
          </p:cNvPr>
          <p:cNvSpPr/>
          <p:nvPr/>
        </p:nvSpPr>
        <p:spPr>
          <a:xfrm>
            <a:off x="7884346" y="2217934"/>
            <a:ext cx="656389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8382A6-05D8-4CCE-AE57-3C58AFDBBA6F}"/>
              </a:ext>
            </a:extLst>
          </p:cNvPr>
          <p:cNvSpPr txBox="1"/>
          <p:nvPr/>
        </p:nvSpPr>
        <p:spPr>
          <a:xfrm>
            <a:off x="7791469" y="1855051"/>
            <a:ext cx="1115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Dropout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09C91A-F788-4110-87CE-C2BDD08FB659}"/>
              </a:ext>
            </a:extLst>
          </p:cNvPr>
          <p:cNvSpPr/>
          <p:nvPr/>
        </p:nvSpPr>
        <p:spPr>
          <a:xfrm>
            <a:off x="10034061" y="1855051"/>
            <a:ext cx="220937" cy="7514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B87B0E-AF30-4235-9EA6-5523190F5024}"/>
              </a:ext>
            </a:extLst>
          </p:cNvPr>
          <p:cNvSpPr txBox="1"/>
          <p:nvPr/>
        </p:nvSpPr>
        <p:spPr>
          <a:xfrm>
            <a:off x="9985854" y="2974425"/>
            <a:ext cx="68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D53786-4C27-4F63-94D8-C129140EF0AE}"/>
              </a:ext>
            </a:extLst>
          </p:cNvPr>
          <p:cNvSpPr/>
          <p:nvPr/>
        </p:nvSpPr>
        <p:spPr>
          <a:xfrm>
            <a:off x="8821106" y="1712003"/>
            <a:ext cx="220937" cy="11814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C8248A-2BA5-4880-915E-86E5D59A5DD4}"/>
              </a:ext>
            </a:extLst>
          </p:cNvPr>
          <p:cNvSpPr txBox="1"/>
          <p:nvPr/>
        </p:nvSpPr>
        <p:spPr>
          <a:xfrm>
            <a:off x="8698228" y="2974425"/>
            <a:ext cx="68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128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996770D8-4493-4F66-A607-843B882B2E2E}"/>
              </a:ext>
            </a:extLst>
          </p:cNvPr>
          <p:cNvSpPr/>
          <p:nvPr/>
        </p:nvSpPr>
        <p:spPr>
          <a:xfrm>
            <a:off x="9238573" y="2224146"/>
            <a:ext cx="656389" cy="152400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4608DB-43F3-4AB3-913A-AFFB7B64725A}"/>
              </a:ext>
            </a:extLst>
          </p:cNvPr>
          <p:cNvSpPr txBox="1"/>
          <p:nvPr/>
        </p:nvSpPr>
        <p:spPr>
          <a:xfrm>
            <a:off x="9203340" y="1876046"/>
            <a:ext cx="82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Dense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1EE1D7-2E42-4F0E-AE91-6F2C20E5C3F7}"/>
              </a:ext>
            </a:extLst>
          </p:cNvPr>
          <p:cNvSpPr txBox="1"/>
          <p:nvPr/>
        </p:nvSpPr>
        <p:spPr>
          <a:xfrm>
            <a:off x="9156891" y="2442560"/>
            <a:ext cx="812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softmax</a:t>
            </a:r>
            <a:endParaRPr lang="ko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1FAE6932-4AFD-4B31-9241-9850B3A4E0BC}"/>
              </a:ext>
            </a:extLst>
          </p:cNvPr>
          <p:cNvSpPr txBox="1"/>
          <p:nvPr/>
        </p:nvSpPr>
        <p:spPr>
          <a:xfrm>
            <a:off x="4970648" y="3405077"/>
            <a:ext cx="5392552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인종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/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 유무  인식 결과 그래프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(epoch=100, accuracy = 85%)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EA8139D-CC62-4A2A-9E94-093292EF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72" y="3936942"/>
            <a:ext cx="3564261" cy="230511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1339840-B51F-4FA4-91F7-4FC7D4FC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975" y="3941264"/>
            <a:ext cx="3564261" cy="2347111"/>
          </a:xfrm>
          <a:prstGeom prst="rect">
            <a:avLst/>
          </a:prstGeom>
        </p:spPr>
      </p:pic>
      <p:sp>
        <p:nvSpPr>
          <p:cNvPr id="57" name="object 5">
            <a:extLst>
              <a:ext uri="{FF2B5EF4-FFF2-40B4-BE49-F238E27FC236}">
                <a16:creationId xmlns:a16="http://schemas.microsoft.com/office/drawing/2014/main" id="{D630FB11-E25A-48ED-938E-4EBE787A28DC}"/>
              </a:ext>
            </a:extLst>
          </p:cNvPr>
          <p:cNvSpPr txBox="1"/>
          <p:nvPr/>
        </p:nvSpPr>
        <p:spPr>
          <a:xfrm>
            <a:off x="5368044" y="6285957"/>
            <a:ext cx="764716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손실 그래프</a:t>
            </a:r>
            <a:endParaRPr sz="12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59" name="object 5">
            <a:extLst>
              <a:ext uri="{FF2B5EF4-FFF2-40B4-BE49-F238E27FC236}">
                <a16:creationId xmlns:a16="http://schemas.microsoft.com/office/drawing/2014/main" id="{FC02FFBC-DFC9-4BCA-8516-12C45D97EA00}"/>
              </a:ext>
            </a:extLst>
          </p:cNvPr>
          <p:cNvSpPr txBox="1"/>
          <p:nvPr/>
        </p:nvSpPr>
        <p:spPr>
          <a:xfrm>
            <a:off x="9187027" y="6242059"/>
            <a:ext cx="947573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정확도 그래프</a:t>
            </a:r>
            <a:endParaRPr sz="12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C23FE7B-595F-4C23-A04F-0887BAB59A82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20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98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C5CC4F8-5905-41E4-BDDB-97CBC709162F}"/>
              </a:ext>
            </a:extLst>
          </p:cNvPr>
          <p:cNvSpPr txBox="1"/>
          <p:nvPr/>
        </p:nvSpPr>
        <p:spPr>
          <a:xfrm>
            <a:off x="5073590" y="1387877"/>
            <a:ext cx="39180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정확도 향상을 위해 시도한 방법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– 1.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배치크기 조절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02DFC94E-A559-4B73-9061-C61A0FE1B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78505"/>
              </p:ext>
            </p:extLst>
          </p:nvPr>
        </p:nvGraphicFramePr>
        <p:xfrm>
          <a:off x="3689553" y="1841236"/>
          <a:ext cx="8077200" cy="1019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356">
                  <a:extLst>
                    <a:ext uri="{9D8B030D-6E8A-4147-A177-3AD203B41FA5}">
                      <a16:colId xmlns:a16="http://schemas.microsoft.com/office/drawing/2014/main" val="41103798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89650137"/>
                    </a:ext>
                  </a:extLst>
                </a:gridCol>
                <a:gridCol w="2921444">
                  <a:extLst>
                    <a:ext uri="{9D8B030D-6E8A-4147-A177-3AD203B41FA5}">
                      <a16:colId xmlns:a16="http://schemas.microsoft.com/office/drawing/2014/main" val="333583692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15338368"/>
                    </a:ext>
                  </a:extLst>
                </a:gridCol>
              </a:tblGrid>
              <a:tr h="292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배치 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b="1" i="0" kern="100" dirty="0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 </a:t>
                      </a:r>
                      <a:r>
                        <a:rPr lang="ko-KR" altLang="ko-KR" sz="1400" b="1" i="0" kern="100" dirty="0" err="1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에폭당</a:t>
                      </a:r>
                      <a:r>
                        <a:rPr lang="ko-KR" altLang="ko-KR" sz="1400" b="1" i="0" kern="100" dirty="0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훈련 횟수</a:t>
                      </a:r>
                      <a:endParaRPr lang="ko-KR" altLang="ko-KR" sz="1400" b="1" i="0" kern="100" dirty="0"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400" b="1" i="0" kern="100" dirty="0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ko-KR" altLang="ko-KR" sz="1400" b="1" i="0" kern="100" dirty="0" err="1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에폭당</a:t>
                      </a:r>
                      <a:r>
                        <a:rPr lang="ko-KR" altLang="ko-KR" sz="1400" b="1" i="0" kern="100" dirty="0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평균 걸리는 시간</a:t>
                      </a:r>
                      <a:endParaRPr lang="ko-KR" altLang="ko-KR" sz="1400" b="1" i="0" kern="100" dirty="0"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400" b="1" i="0" kern="100" dirty="0"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정확도</a:t>
                      </a:r>
                      <a:endParaRPr lang="ko-KR" altLang="ko-KR" sz="1400" b="1" i="0" kern="100" dirty="0"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17354"/>
                  </a:ext>
                </a:extLst>
              </a:tr>
              <a:tr h="353608"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506</a:t>
                      </a:r>
                      <a:r>
                        <a:rPr lang="ko-KR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회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40~50</a:t>
                      </a:r>
                      <a:r>
                        <a:rPr lang="ko-KR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초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76~82%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91312"/>
                  </a:ext>
                </a:extLst>
              </a:tr>
              <a:tr h="353608"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100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5</a:t>
                      </a:r>
                      <a:r>
                        <a:rPr lang="ko-KR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회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약 </a:t>
                      </a: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20</a:t>
                      </a:r>
                      <a:r>
                        <a:rPr lang="ko-KR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초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82~84%</a:t>
                      </a:r>
                      <a:endParaRPr lang="ko-KR" sz="1600" b="0" i="0" kern="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6824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6E6A49D-34A7-423D-BDC2-FAB6F1C771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1491" y="3355494"/>
            <a:ext cx="5813324" cy="29641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24F1AE-0AC1-4FAA-A017-DB6C8103B4BA}"/>
              </a:ext>
            </a:extLst>
          </p:cNvPr>
          <p:cNvSpPr/>
          <p:nvPr/>
        </p:nvSpPr>
        <p:spPr>
          <a:xfrm>
            <a:off x="4556438" y="3178138"/>
            <a:ext cx="6400800" cy="3154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607BFEB-092F-4556-BBEA-824749C1E509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21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8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6FC870-3814-4E3D-90A6-3E9CB44A9450}"/>
              </a:ext>
            </a:extLst>
          </p:cNvPr>
          <p:cNvSpPr txBox="1"/>
          <p:nvPr/>
        </p:nvSpPr>
        <p:spPr>
          <a:xfrm>
            <a:off x="5073590" y="1387877"/>
            <a:ext cx="62802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정확도 향상을 위해 시도한 방법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– 2.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최적화 함수 변화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A5759-5B2F-4AC8-8277-ADD7F63D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43" y="1839145"/>
            <a:ext cx="2286000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CB7984-35C8-46C4-A584-4916CA5F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643" y="1884341"/>
            <a:ext cx="3009900" cy="1057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086DB8-E39B-40BA-AF65-54F545F4F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462733"/>
            <a:ext cx="3399949" cy="3204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55341-93B8-41B0-B36E-B98EE9D5C909}"/>
              </a:ext>
            </a:extLst>
          </p:cNvPr>
          <p:cNvSpPr txBox="1"/>
          <p:nvPr/>
        </p:nvSpPr>
        <p:spPr>
          <a:xfrm>
            <a:off x="4759542" y="2886895"/>
            <a:ext cx="240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Sgd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함수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기존의 경사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하강법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R" altLang="en-US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ECC2A-10FB-4250-934E-483EF776C849}"/>
              </a:ext>
            </a:extLst>
          </p:cNvPr>
          <p:cNvSpPr txBox="1"/>
          <p:nvPr/>
        </p:nvSpPr>
        <p:spPr>
          <a:xfrm>
            <a:off x="9026743" y="299248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Momentum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E3F7C4-F463-4360-A55B-41572DCE0ABE}"/>
              </a:ext>
            </a:extLst>
          </p:cNvPr>
          <p:cNvSpPr/>
          <p:nvPr/>
        </p:nvSpPr>
        <p:spPr>
          <a:xfrm>
            <a:off x="5697055" y="3466291"/>
            <a:ext cx="3956658" cy="31258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F1B6F81D-6D77-4487-9A74-87823AA2CC88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22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12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4D66-297A-4A07-8F88-FD0B93C67203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E03C36F-19FE-499F-9EF4-DE6A8C844EAA}"/>
              </a:ext>
            </a:extLst>
          </p:cNvPr>
          <p:cNvSpPr txBox="1"/>
          <p:nvPr/>
        </p:nvSpPr>
        <p:spPr>
          <a:xfrm>
            <a:off x="5073590" y="1387877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정확도 향상을 위해 시도한 방법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– 2.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최적화 함수 변화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3ADF71-D5EA-40FA-91E5-58D35290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671" y="1691698"/>
            <a:ext cx="3290894" cy="1678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1283A-2D82-4CFC-91B6-18D0D8BE0E6D}"/>
              </a:ext>
            </a:extLst>
          </p:cNvPr>
          <p:cNvSpPr txBox="1"/>
          <p:nvPr/>
        </p:nvSpPr>
        <p:spPr>
          <a:xfrm>
            <a:off x="4854467" y="3531042"/>
            <a:ext cx="200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SGD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함수 손실 그래프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B86572-9366-45D8-A405-ADF904B4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75" y="3996138"/>
            <a:ext cx="3230927" cy="21512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59047-74F2-4579-AA15-8E78E05FE50F}"/>
              </a:ext>
            </a:extLst>
          </p:cNvPr>
          <p:cNvSpPr txBox="1"/>
          <p:nvPr/>
        </p:nvSpPr>
        <p:spPr>
          <a:xfrm>
            <a:off x="4871162" y="6266336"/>
            <a:ext cx="213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Adam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함수 손실 그래프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D66A85-9F29-40F7-939C-3A371FAF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907" y="1671908"/>
            <a:ext cx="3154603" cy="18376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971F6C-EEF8-45FB-966B-F8AF5F50C59E}"/>
              </a:ext>
            </a:extLst>
          </p:cNvPr>
          <p:cNvSpPr txBox="1"/>
          <p:nvPr/>
        </p:nvSpPr>
        <p:spPr>
          <a:xfrm>
            <a:off x="8848856" y="3530637"/>
            <a:ext cx="245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Adagrad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함수 손실 그래프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C6E3574-2F2C-4157-B986-9FB9BBDE6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655" y="3996981"/>
            <a:ext cx="3154604" cy="22794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BCC0A1-5337-47BD-9891-6AD693248A29}"/>
              </a:ext>
            </a:extLst>
          </p:cNvPr>
          <p:cNvSpPr txBox="1"/>
          <p:nvPr/>
        </p:nvSpPr>
        <p:spPr>
          <a:xfrm>
            <a:off x="8884037" y="6266335"/>
            <a:ext cx="254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RMSProp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함수 손실 그래프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19140-5E4A-4C86-80AA-05D3D9C545A8}"/>
              </a:ext>
            </a:extLst>
          </p:cNvPr>
          <p:cNvSpPr/>
          <p:nvPr/>
        </p:nvSpPr>
        <p:spPr>
          <a:xfrm>
            <a:off x="4007237" y="1691698"/>
            <a:ext cx="3460363" cy="50013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946747-5B42-4413-B0F1-7CED5A082BDE}"/>
              </a:ext>
            </a:extLst>
          </p:cNvPr>
          <p:cNvSpPr/>
          <p:nvPr/>
        </p:nvSpPr>
        <p:spPr>
          <a:xfrm>
            <a:off x="8184765" y="1671908"/>
            <a:ext cx="3397635" cy="50211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B015D5E-F441-420E-9EA1-6012ADA3B4C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23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06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>
            <a:extLst>
              <a:ext uri="{FF2B5EF4-FFF2-40B4-BE49-F238E27FC236}">
                <a16:creationId xmlns:a16="http://schemas.microsoft.com/office/drawing/2014/main" id="{766B5374-1FBB-4A39-9DFF-BBBFA0DAE599}"/>
              </a:ext>
            </a:extLst>
          </p:cNvPr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A806-6A53-4310-AF87-F50CACE7249A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964DBC8-075B-4C9D-BBF1-F9C23FC98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딥러닝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A0FB7A42-8E4B-4661-8E71-B95C3A794647}"/>
              </a:ext>
            </a:extLst>
          </p:cNvPr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710ED14-7736-42E2-B12B-04AD4375BBE3}"/>
              </a:ext>
            </a:extLst>
          </p:cNvPr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C1AE61B-D507-418B-B723-F42E59F35DD0}"/>
              </a:ext>
            </a:extLst>
          </p:cNvPr>
          <p:cNvSpPr txBox="1"/>
          <p:nvPr/>
        </p:nvSpPr>
        <p:spPr>
          <a:xfrm>
            <a:off x="5073590" y="1387877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정확도 향상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-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1CCB3-9135-4E32-B849-24445C38B7A3}"/>
              </a:ext>
            </a:extLst>
          </p:cNvPr>
          <p:cNvSpPr txBox="1"/>
          <p:nvPr/>
        </p:nvSpPr>
        <p:spPr>
          <a:xfrm>
            <a:off x="5257800" y="1676400"/>
            <a:ext cx="5791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</a:t>
            </a:r>
            <a:r>
              <a:rPr lang="ko-KR" altLang="en-US" sz="17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모멘텀 개념과 </a:t>
            </a:r>
            <a:r>
              <a:rPr lang="ko-KR" altLang="en-US" sz="17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학습률</a:t>
            </a:r>
            <a:r>
              <a:rPr lang="ko-KR" altLang="en-US" sz="17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개념이 반영된 최적화 함수 사용</a:t>
            </a:r>
            <a:endParaRPr lang="en-US" altLang="ko-KR" sz="17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lang="en-US" altLang="ko-KR" sz="1700" b="1" dirty="0"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1700" b="1" dirty="0" err="1"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Adamax</a:t>
            </a:r>
            <a:r>
              <a:rPr lang="en-US" altLang="ko-KR" sz="1700" b="1" dirty="0"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700" b="1" dirty="0">
                <a:latin typeface="NanumSquare Bold" panose="020B0600000101010101" pitchFamily="34" charset="-127"/>
                <a:ea typeface="NanumSquare Bold" panose="020B0600000101010101" pitchFamily="34" charset="-127"/>
                <a:sym typeface="Wingdings" panose="05000000000000000000" pitchFamily="2" charset="2"/>
              </a:rPr>
              <a:t>함수</a:t>
            </a:r>
            <a:endParaRPr lang="ko-KR" altLang="en-US" sz="17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lang="ko-KR" altLang="en-US" sz="17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BA604-33E2-4622-9448-59431ABA485A}"/>
              </a:ext>
            </a:extLst>
          </p:cNvPr>
          <p:cNvSpPr txBox="1"/>
          <p:nvPr/>
        </p:nvSpPr>
        <p:spPr>
          <a:xfrm>
            <a:off x="5257800" y="2667000"/>
            <a:ext cx="49848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</a:t>
            </a:r>
            <a:r>
              <a:rPr lang="ko-KR" altLang="en-US" sz="17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적절한 배치 사이즈 사용</a:t>
            </a: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B3AAFD00-A2AE-4C0A-A316-275FB5FC0638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24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0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웹</a:t>
            </a:r>
            <a:endParaRPr spc="-5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370337F-800D-4192-A41A-01E54A50FBE3}"/>
              </a:ext>
            </a:extLst>
          </p:cNvPr>
          <p:cNvSpPr txBox="1"/>
          <p:nvPr/>
        </p:nvSpPr>
        <p:spPr>
          <a:xfrm>
            <a:off x="5073590" y="1387877"/>
            <a:ext cx="1936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반응형 웹페이지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UI - 1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5998119-6273-49D2-AEB1-9FAE128ECED1}"/>
              </a:ext>
            </a:extLst>
          </p:cNvPr>
          <p:cNvSpPr txBox="1"/>
          <p:nvPr/>
        </p:nvSpPr>
        <p:spPr>
          <a:xfrm>
            <a:off x="5073590" y="5246233"/>
            <a:ext cx="42990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해상도에 맞춰 레이아웃 조정</a:t>
            </a:r>
            <a:endParaRPr lang="en-US" altLang="ko-KR"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높은 호환성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A25C43-1095-450D-B4E0-E58DC85BFBA3}"/>
              </a:ext>
            </a:extLst>
          </p:cNvPr>
          <p:cNvGrpSpPr/>
          <p:nvPr/>
        </p:nvGrpSpPr>
        <p:grpSpPr>
          <a:xfrm>
            <a:off x="4337303" y="1991456"/>
            <a:ext cx="3976720" cy="2875087"/>
            <a:chOff x="0" y="0"/>
            <a:chExt cx="8115209" cy="64984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00B173-7D6C-4A3C-B5F6-E029C30E1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5" y="0"/>
              <a:ext cx="8112154" cy="44333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D59BCF-FF62-4711-B136-995A22E1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33337"/>
              <a:ext cx="8115209" cy="206506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032E40A-C59F-4753-8528-02D7BA6B0B5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45269" y="2056665"/>
            <a:ext cx="2138641" cy="2744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6D560-38EB-40DE-A794-E6F5CED722BA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97B27-1F80-4E89-BB21-7DBD63AC463B}"/>
              </a:ext>
            </a:extLst>
          </p:cNvPr>
          <p:cNvSpPr/>
          <p:nvPr/>
        </p:nvSpPr>
        <p:spPr>
          <a:xfrm>
            <a:off x="4267200" y="1886711"/>
            <a:ext cx="7086600" cy="30662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0D99FC9-5CCD-41EC-B38B-58F6355A020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</a:t>
            </a:r>
            <a:r>
              <a:rPr lang="en-US" altLang="ko-KR" sz="1300" spc="-19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5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23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웹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370337F-800D-4192-A41A-01E54A50FBE3}"/>
              </a:ext>
            </a:extLst>
          </p:cNvPr>
          <p:cNvSpPr txBox="1"/>
          <p:nvPr/>
        </p:nvSpPr>
        <p:spPr>
          <a:xfrm>
            <a:off x="5073590" y="1387877"/>
            <a:ext cx="1936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반응형 웹페이지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UI - 2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86DE75-9197-4DAB-98E8-52E97D11FC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80162" y="2029117"/>
            <a:ext cx="7578437" cy="420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55E3B-195B-47C8-8E2D-B9F451507A5C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02CA00-0519-4F2A-B50D-31AC5DE4866E}"/>
              </a:ext>
            </a:extLst>
          </p:cNvPr>
          <p:cNvSpPr/>
          <p:nvPr/>
        </p:nvSpPr>
        <p:spPr>
          <a:xfrm>
            <a:off x="4026190" y="1933184"/>
            <a:ext cx="7632410" cy="43687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9BAF38E-D32F-4E80-B3CE-854FBD54F5F0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26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웹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과정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370337F-800D-4192-A41A-01E54A50FBE3}"/>
              </a:ext>
            </a:extLst>
          </p:cNvPr>
          <p:cNvSpPr txBox="1"/>
          <p:nvPr/>
        </p:nvSpPr>
        <p:spPr>
          <a:xfrm>
            <a:off x="5073590" y="1387877"/>
            <a:ext cx="1936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반응형 웹페이지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UI - 3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55E3B-195B-47C8-8E2D-B9F451507A5C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02CA00-0519-4F2A-B50D-31AC5DE4866E}"/>
              </a:ext>
            </a:extLst>
          </p:cNvPr>
          <p:cNvSpPr/>
          <p:nvPr/>
        </p:nvSpPr>
        <p:spPr>
          <a:xfrm>
            <a:off x="4026190" y="1933184"/>
            <a:ext cx="7632410" cy="43687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5AC651-9571-4C8A-8C4F-F839C0DB02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14800" y="2055505"/>
            <a:ext cx="7479100" cy="4139104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BC0EB337-8486-4927-B0FE-645EAE889AF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27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42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16353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017" y="618703"/>
            <a:ext cx="5381308" cy="743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695"/>
              </a:lnSpc>
              <a:spcBef>
                <a:spcPts val="100"/>
              </a:spcBef>
            </a:pPr>
            <a:r>
              <a:rPr lang="en-US" sz="4800" spc="-265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나눔스퀘어"/>
              </a:rPr>
              <a:t>STEP3. </a:t>
            </a:r>
            <a:r>
              <a:rPr lang="ko-KR" altLang="en-US" sz="4800" spc="-265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나눔스퀘어"/>
              </a:rPr>
              <a:t>결과 및 총평</a:t>
            </a:r>
            <a:endParaRPr spc="15" dirty="0">
              <a:solidFill>
                <a:srgbClr val="FFFFFF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나눔스퀘어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B2A83B4-C291-46A7-A07A-65778F8F1AE2}"/>
              </a:ext>
            </a:extLst>
          </p:cNvPr>
          <p:cNvSpPr/>
          <p:nvPr/>
        </p:nvSpPr>
        <p:spPr>
          <a:xfrm>
            <a:off x="0" y="2163530"/>
            <a:ext cx="3429000" cy="469446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8CBC6-0A6A-424E-8150-CB8CA4CBD1A2}"/>
              </a:ext>
            </a:extLst>
          </p:cNvPr>
          <p:cNvSpPr txBox="1"/>
          <p:nvPr/>
        </p:nvSpPr>
        <p:spPr>
          <a:xfrm>
            <a:off x="3387968" y="5387551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D0DE5-564E-42F6-B3B1-610F6A7F2A29}"/>
              </a:ext>
            </a:extLst>
          </p:cNvPr>
          <p:cNvSpPr txBox="1"/>
          <p:nvPr/>
        </p:nvSpPr>
        <p:spPr>
          <a:xfrm>
            <a:off x="6816968" y="5387551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총평 및 향후 과제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E324FF-E40E-49C5-995F-E65FCB34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14" y="2282778"/>
            <a:ext cx="2790508" cy="279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35C6BE-330F-467B-BFCC-8B1EAAA2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755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0ABC69DF-FC91-4391-B7AB-B37E3E241D8E}"/>
              </a:ext>
            </a:extLst>
          </p:cNvPr>
          <p:cNvSpPr/>
          <p:nvPr/>
        </p:nvSpPr>
        <p:spPr>
          <a:xfrm>
            <a:off x="5183032" y="2298484"/>
            <a:ext cx="1600200" cy="30663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E9C91305-2259-43ED-8077-5D18B7FD82D8}"/>
              </a:ext>
            </a:extLst>
          </p:cNvPr>
          <p:cNvSpPr/>
          <p:nvPr/>
        </p:nvSpPr>
        <p:spPr>
          <a:xfrm>
            <a:off x="3986546" y="4713735"/>
            <a:ext cx="1600200" cy="62935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A1BE9C00-018C-4B73-BD61-3EA39F83A976}"/>
              </a:ext>
            </a:extLst>
          </p:cNvPr>
          <p:cNvSpPr/>
          <p:nvPr/>
        </p:nvSpPr>
        <p:spPr>
          <a:xfrm>
            <a:off x="3824122" y="4103474"/>
            <a:ext cx="1600200" cy="26415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B66FDC93-532A-4F9A-950C-E098DE0679E9}"/>
              </a:ext>
            </a:extLst>
          </p:cNvPr>
          <p:cNvSpPr/>
          <p:nvPr/>
        </p:nvSpPr>
        <p:spPr>
          <a:xfrm>
            <a:off x="4935862" y="3206189"/>
            <a:ext cx="140960" cy="2300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F70A7AD8-1805-42CE-AD28-66286897520C}"/>
              </a:ext>
            </a:extLst>
          </p:cNvPr>
          <p:cNvSpPr/>
          <p:nvPr/>
        </p:nvSpPr>
        <p:spPr>
          <a:xfrm>
            <a:off x="4300507" y="3031454"/>
            <a:ext cx="45719" cy="21753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C2F3FC8C-B001-4918-8EBC-D45FE92C6D65}"/>
              </a:ext>
            </a:extLst>
          </p:cNvPr>
          <p:cNvSpPr/>
          <p:nvPr/>
        </p:nvSpPr>
        <p:spPr>
          <a:xfrm>
            <a:off x="4246391" y="3080410"/>
            <a:ext cx="45719" cy="21753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72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981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017" y="618703"/>
            <a:ext cx="4799965" cy="743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695"/>
              </a:lnSpc>
              <a:spcBef>
                <a:spcPts val="100"/>
              </a:spcBef>
            </a:pPr>
            <a:r>
              <a:rPr lang="en-US" sz="4800" spc="-265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나눔스퀘어"/>
              </a:rPr>
              <a:t>STEP1. </a:t>
            </a:r>
            <a:r>
              <a:rPr lang="ko-KR" altLang="en-US" sz="4800" spc="-265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나눔스퀘어"/>
              </a:rPr>
              <a:t>개발배경</a:t>
            </a:r>
            <a:endParaRPr spc="15" dirty="0">
              <a:solidFill>
                <a:srgbClr val="FFFFFF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나눔스퀘어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E41C8B9-F714-4113-87E2-BC9DAFD47905}"/>
              </a:ext>
            </a:extLst>
          </p:cNvPr>
          <p:cNvSpPr txBox="1"/>
          <p:nvPr/>
        </p:nvSpPr>
        <p:spPr>
          <a:xfrm>
            <a:off x="9906000" y="5324475"/>
            <a:ext cx="159512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ko-KR" altLang="en-US" sz="14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나눔스퀘어"/>
              </a:rPr>
              <a:t>지도교수</a:t>
            </a:r>
            <a:r>
              <a:rPr lang="en-US" altLang="ko-KR" sz="14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나눔스퀘어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나눔스퀘어"/>
              </a:rPr>
              <a:t>감 진 규</a:t>
            </a:r>
            <a:endParaRPr sz="14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나눔스퀘어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B2A83B4-C291-46A7-A07A-65778F8F1AE2}"/>
              </a:ext>
            </a:extLst>
          </p:cNvPr>
          <p:cNvSpPr/>
          <p:nvPr/>
        </p:nvSpPr>
        <p:spPr>
          <a:xfrm>
            <a:off x="0" y="1981198"/>
            <a:ext cx="3429000" cy="48768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A41CE9-2238-4738-B446-C86AD84F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6" y="2743200"/>
            <a:ext cx="2362199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995E82-7CC6-4489-BB45-6EB45E17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877104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876A3-019C-4E28-BA1C-5C139A3152AB}"/>
              </a:ext>
            </a:extLst>
          </p:cNvPr>
          <p:cNvSpPr txBox="1"/>
          <p:nvPr/>
        </p:nvSpPr>
        <p:spPr>
          <a:xfrm>
            <a:off x="2286000" y="546386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대상 문제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535E1A-E09D-4F53-8BB1-F4B848A519AF}"/>
              </a:ext>
            </a:extLst>
          </p:cNvPr>
          <p:cNvSpPr txBox="1"/>
          <p:nvPr/>
        </p:nvSpPr>
        <p:spPr>
          <a:xfrm>
            <a:off x="7286625" y="546386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목표 및 방향성</a:t>
            </a:r>
          </a:p>
        </p:txBody>
      </p:sp>
    </p:spTree>
    <p:extLst>
      <p:ext uri="{BB962C8B-B14F-4D97-AF65-F5344CB8AC3E}">
        <p14:creationId xmlns:p14="http://schemas.microsoft.com/office/powerpoint/2010/main" val="3482978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전체 흐름도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993D8-C2FC-47BD-99E1-42540B599CE8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CF0F0B-4324-4784-A5BA-32BA688915EC}"/>
              </a:ext>
            </a:extLst>
          </p:cNvPr>
          <p:cNvSpPr/>
          <p:nvPr/>
        </p:nvSpPr>
        <p:spPr>
          <a:xfrm>
            <a:off x="3900732" y="1784653"/>
            <a:ext cx="7834068" cy="49008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CE4F3C3-B3C1-4874-BB3F-5E8E4961BE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78" y="2004869"/>
            <a:ext cx="7681669" cy="440431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791665E9-7D6C-4F6D-8F06-4FAF149580D5}"/>
              </a:ext>
            </a:extLst>
          </p:cNvPr>
          <p:cNvSpPr/>
          <p:nvPr/>
        </p:nvSpPr>
        <p:spPr>
          <a:xfrm>
            <a:off x="8915400" y="5181600"/>
            <a:ext cx="1600200" cy="136492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689803B9-7E9B-43F0-8666-217E31DBE5F4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29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0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웹 캠을 이용해 촬영한 사진 이모티콘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1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EAFB28-6C13-4E31-B1B6-D41BF390F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52600"/>
            <a:ext cx="7620000" cy="4282904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5746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행복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없음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71D3EF30-0FBC-457A-8731-53C9732C1F26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30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375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웹 캠을 이용해 촬영한 사진 이모티콘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2 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5365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동그란 안경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실내, 사진, 앉아있는, 화면이(가) 표시된 사진&#10;&#10;자동 생성된 설명">
            <a:extLst>
              <a:ext uri="{FF2B5EF4-FFF2-40B4-BE49-F238E27FC236}">
                <a16:creationId xmlns:a16="http://schemas.microsoft.com/office/drawing/2014/main" id="{5BD5C4F7-0CA0-4BAC-A879-CD73F7FE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52363"/>
            <a:ext cx="7620000" cy="4282904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2B9A2067-9D7D-42FA-8FF6-1E4DB04C0B35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31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6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웹 캠을 이용해 촬영한 사진 이모티콘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3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없음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9" name="그림 8" descr="앉아있는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434D52DF-0E20-4BAE-A827-22A0C92A9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1729918"/>
            <a:ext cx="7632415" cy="4289882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EF610053-A99D-4E2F-82A2-9C8077BF0951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32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24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1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화남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없음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실내, 컴퓨터, 전자기기, 노트북이(가) 표시된 사진&#10;&#10;자동 생성된 설명">
            <a:extLst>
              <a:ext uri="{FF2B5EF4-FFF2-40B4-BE49-F238E27FC236}">
                <a16:creationId xmlns:a16="http://schemas.microsoft.com/office/drawing/2014/main" id="{32A5601B-CCE5-4E0C-BCD4-CAF4313C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1729918"/>
            <a:ext cx="7632416" cy="4289882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875DC0B1-5413-4157-9CF1-0F6A0A5C0547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33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25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2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슬픔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없음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14" name="그림 13" descr="실내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54EA33EB-475D-4D7B-82A5-0CA0C7AD2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82" y="1731544"/>
            <a:ext cx="7629618" cy="4288310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700EA8A4-2771-4B75-8AB5-E237661D57DD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34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5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3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놀람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네모 안경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모니터, 실내, 전자기기, 화면이(가) 표시된 사진&#10;&#10;자동 생성된 설명">
            <a:extLst>
              <a:ext uri="{FF2B5EF4-FFF2-40B4-BE49-F238E27FC236}">
                <a16:creationId xmlns:a16="http://schemas.microsoft.com/office/drawing/2014/main" id="{264F32FE-4F90-4903-936E-71BEA14A6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26" y="1731544"/>
            <a:ext cx="7647374" cy="4295276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C0F652E9-6B6B-4C35-890F-51D29C29C8A1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35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466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4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동그란 안경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모니터, 실내, 전자기기, 노트북이(가) 표시된 사진&#10;&#10;자동 생성된 설명">
            <a:extLst>
              <a:ext uri="{FF2B5EF4-FFF2-40B4-BE49-F238E27FC236}">
                <a16:creationId xmlns:a16="http://schemas.microsoft.com/office/drawing/2014/main" id="{C498BABC-45EF-429C-A9E7-086877E32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62" y="1729918"/>
            <a:ext cx="7656438" cy="4300366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81CB5932-B261-4057-8A62-81AF338C433C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36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6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5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동양인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선글라스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9" name="그림 8" descr="모니터, 실내, 전자기기, 화면이(가) 표시된 사진&#10;&#10;자동 생성된 설명">
            <a:extLst>
              <a:ext uri="{FF2B5EF4-FFF2-40B4-BE49-F238E27FC236}">
                <a16:creationId xmlns:a16="http://schemas.microsoft.com/office/drawing/2014/main" id="{1E22034F-41D0-4221-BA04-0B5C87BE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25" y="1730804"/>
            <a:ext cx="7647375" cy="4295276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0C6E7DF6-63C4-44E0-9726-87CC33D64CBA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37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62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6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백인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실내, 모니터, 컴퓨터, 사진이(가) 표시된 사진&#10;&#10;자동 생성된 설명">
            <a:extLst>
              <a:ext uri="{FF2B5EF4-FFF2-40B4-BE49-F238E27FC236}">
                <a16:creationId xmlns:a16="http://schemas.microsoft.com/office/drawing/2014/main" id="{AFEB9745-E985-426D-99D8-869EB6DE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44" y="1729918"/>
            <a:ext cx="7658656" cy="4304631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0D4F726D-12BA-4D7E-B875-54BA77B7B008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38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39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ea typeface="NanumSquare Bold" panose="020B0600000101010101" pitchFamily="34" charset="-127"/>
              </a:rPr>
              <a:t>대상 문제</a:t>
            </a:r>
            <a:endParaRPr spc="-5" dirty="0">
              <a:ea typeface="NanumSquare 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3D28F8C2-BD1B-C740-B21B-8F78BADE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08" y="1429000"/>
            <a:ext cx="1800000" cy="4000000"/>
          </a:xfrm>
          <a:prstGeom prst="rect">
            <a:avLst/>
          </a:prstGeom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AE479888-1151-564E-A3A4-09F2D894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429000"/>
            <a:ext cx="1800000" cy="40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811237-EFBA-D642-B403-E8C184BE7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04" y="1429000"/>
            <a:ext cx="1800000" cy="40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C80AE4-6839-0248-A508-1C33C5FEDDA2}"/>
              </a:ext>
            </a:extLst>
          </p:cNvPr>
          <p:cNvSpPr txBox="1"/>
          <p:nvPr/>
        </p:nvSpPr>
        <p:spPr>
          <a:xfrm>
            <a:off x="6780943" y="5934991"/>
            <a:ext cx="2023121" cy="40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삼성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AR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r>
              <a:rPr lang="ko-KR" alt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이모지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0350F494-5CCE-4A64-B3BB-F35B2147D9FC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3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216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7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행복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백인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선글라스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14" name="그림 13" descr="전자기기, 모니터, 실내, 앉아있는이(가) 표시된 사진&#10;&#10;자동 생성된 설명">
            <a:extLst>
              <a:ext uri="{FF2B5EF4-FFF2-40B4-BE49-F238E27FC236}">
                <a16:creationId xmlns:a16="http://schemas.microsoft.com/office/drawing/2014/main" id="{31EADA5C-B0AA-4B3F-AED4-6DBC1AA36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79" y="1739895"/>
            <a:ext cx="7646821" cy="4301338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E8704EB4-CD37-4BF3-8E4B-EF138DC5E8DC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39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004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8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네모 안경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9" name="그림 8" descr="모니터, 실내, 전자기기, 화면이(가) 표시된 사진&#10;&#10;자동 생성된 설명">
            <a:extLst>
              <a:ext uri="{FF2B5EF4-FFF2-40B4-BE49-F238E27FC236}">
                <a16:creationId xmlns:a16="http://schemas.microsoft.com/office/drawing/2014/main" id="{587125B8-68D0-4005-A5B4-4422903CD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88" y="1718157"/>
            <a:ext cx="7710411" cy="4330681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C17A5603-1765-41FF-B2A8-90F184848EB6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40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074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업로드 기능을 이용한 이모티콘 생성 결과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9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97497F82-F947-4240-9B80-B50AC373F1AD}"/>
              </a:ext>
            </a:extLst>
          </p:cNvPr>
          <p:cNvSpPr txBox="1"/>
          <p:nvPr/>
        </p:nvSpPr>
        <p:spPr>
          <a:xfrm>
            <a:off x="5073590" y="6229681"/>
            <a:ext cx="49848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감정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행복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인종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흑인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    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안경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     마스크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 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미착용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6" name="그림 5" descr="모니터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B47C60AC-DA47-4A29-899C-D05276EC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28" y="1718157"/>
            <a:ext cx="7713372" cy="4332344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FE7F47B-EF23-48C1-A60B-FD748027B1FC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41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752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BD11B-676D-4564-A1B7-CBB15A34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73" y="1715956"/>
            <a:ext cx="6705600" cy="5048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2D56D23B-2E3B-4AED-934B-032B3D5456B2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42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3230A0D-7E13-584D-937E-F0C3CF1F61D8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임의의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16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가지 얼굴 사진을 이용한 실행 결과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21249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780C95-1634-46D8-87AE-47214B70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60" y="1752599"/>
            <a:ext cx="6805995" cy="508340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임의의 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16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가지 얼굴 사진을 이용한 실행 결과 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10844-3B6E-4B39-8194-C458E55A7019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D534558-C22D-4AB6-9206-A86110E04E4D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43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211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결과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이모티콘 종류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F95A94-4BBB-49DC-83B9-3179C5ED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38" y="1784653"/>
            <a:ext cx="3604159" cy="2361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51AC8D-C557-4AF4-8A55-7E9904AE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867" y="1761586"/>
            <a:ext cx="3382965" cy="23875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5ED33F-DF4B-41D8-AB23-F8644BCAB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32" y="4254740"/>
            <a:ext cx="3329737" cy="2430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993D8-C2FC-47BD-99E1-42540B599CE8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CF0F0B-4324-4784-A5BA-32BA688915EC}"/>
              </a:ext>
            </a:extLst>
          </p:cNvPr>
          <p:cNvSpPr/>
          <p:nvPr/>
        </p:nvSpPr>
        <p:spPr>
          <a:xfrm>
            <a:off x="3900732" y="1784653"/>
            <a:ext cx="7834068" cy="49008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68DADAC-5168-4167-A09D-5415F3D7B8B2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44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841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총평 및 향후과제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총평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997A45-AA3D-4CE8-8B56-238CD75342CE}"/>
              </a:ext>
            </a:extLst>
          </p:cNvPr>
          <p:cNvSpPr txBox="1"/>
          <p:nvPr/>
        </p:nvSpPr>
        <p:spPr>
          <a:xfrm>
            <a:off x="5073590" y="1387877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총평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39D2FE4-AF91-4D13-9C14-2E13B26EA41E}"/>
              </a:ext>
            </a:extLst>
          </p:cNvPr>
          <p:cNvSpPr txBox="1"/>
          <p:nvPr/>
        </p:nvSpPr>
        <p:spPr>
          <a:xfrm>
            <a:off x="5073590" y="3810000"/>
            <a:ext cx="452761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3515" algn="l"/>
              </a:tabLst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향후 과제</a:t>
            </a:r>
            <a:endParaRPr sz="14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7695C-F2DD-4E6B-AE3D-BFE79ECB7C40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447B255D-0247-46C7-8F0A-29EDB4C58CE3}"/>
              </a:ext>
            </a:extLst>
          </p:cNvPr>
          <p:cNvSpPr txBox="1"/>
          <p:nvPr/>
        </p:nvSpPr>
        <p:spPr>
          <a:xfrm>
            <a:off x="5251989" y="1611767"/>
            <a:ext cx="5066665" cy="289822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만족스러운 점</a:t>
            </a:r>
            <a:endParaRPr sz="12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1EAEDED1-F713-4AD0-90FB-8B4DF6D0B887}"/>
              </a:ext>
            </a:extLst>
          </p:cNvPr>
          <p:cNvSpPr txBox="1"/>
          <p:nvPr/>
        </p:nvSpPr>
        <p:spPr>
          <a:xfrm>
            <a:off x="5251989" y="4035730"/>
            <a:ext cx="5066665" cy="86433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수염</a:t>
            </a:r>
            <a:r>
              <a:rPr lang="en-US" altLang="ko-KR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, </a:t>
            </a: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머리 형태 반영</a:t>
            </a:r>
            <a:endParaRPr lang="en-US" altLang="ko-KR" sz="1200" b="1" dirty="0">
              <a:solidFill>
                <a:srgbClr val="252525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피부색 종류 추가</a:t>
            </a:r>
            <a:endParaRPr lang="en-US" altLang="ko-KR" sz="1200" b="1" dirty="0">
              <a:solidFill>
                <a:srgbClr val="252525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모자</a:t>
            </a:r>
            <a:r>
              <a:rPr lang="en-US" altLang="ko-KR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, </a:t>
            </a: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귀걸이</a:t>
            </a:r>
            <a:r>
              <a:rPr lang="en-US" altLang="ko-KR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, </a:t>
            </a:r>
            <a:r>
              <a:rPr lang="ko-KR" altLang="en-US" sz="1200" b="1" dirty="0" err="1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피어싱</a:t>
            </a: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 등 사용자의 악세서리 추가</a:t>
            </a:r>
            <a:endParaRPr lang="en-US" altLang="ko-KR" sz="1200" b="1" dirty="0">
              <a:solidFill>
                <a:srgbClr val="252525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B3B433E-FC21-4A0F-A164-F2A583F4B5F1}"/>
              </a:ext>
            </a:extLst>
          </p:cNvPr>
          <p:cNvSpPr txBox="1"/>
          <p:nvPr/>
        </p:nvSpPr>
        <p:spPr>
          <a:xfrm>
            <a:off x="5271964" y="2461389"/>
            <a:ext cx="5066665" cy="289822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b="1" dirty="0">
                <a:solidFill>
                  <a:srgbClr val="25252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"/>
              </a:rPr>
              <a:t>아쉬운 점</a:t>
            </a:r>
            <a:endParaRPr sz="12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C2778FA-6E92-47E2-93AE-175796DAE900}"/>
              </a:ext>
            </a:extLst>
          </p:cNvPr>
          <p:cNvSpPr txBox="1"/>
          <p:nvPr/>
        </p:nvSpPr>
        <p:spPr>
          <a:xfrm>
            <a:off x="5486400" y="1906351"/>
            <a:ext cx="5066665" cy="5770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dirty="0">
                <a:latin typeface="나눔스퀘어"/>
                <a:cs typeface="나눔스퀘어"/>
              </a:rPr>
              <a:t>향상된 정확도</a:t>
            </a:r>
            <a:endParaRPr lang="en-US" altLang="ko-KR" sz="1200" dirty="0">
              <a:latin typeface="나눔스퀘어"/>
              <a:cs typeface="나눔스퀘어"/>
            </a:endParaRPr>
          </a:p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dirty="0">
                <a:latin typeface="나눔스퀘어"/>
                <a:cs typeface="나눔스퀘어"/>
              </a:rPr>
              <a:t>빠른 처리속도</a:t>
            </a:r>
            <a:endParaRPr sz="1200" dirty="0">
              <a:latin typeface="나눔스퀘어"/>
              <a:cs typeface="나눔스퀘어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11193F-3133-46B2-BC7C-740879A6016F}"/>
              </a:ext>
            </a:extLst>
          </p:cNvPr>
          <p:cNvSpPr txBox="1"/>
          <p:nvPr/>
        </p:nvSpPr>
        <p:spPr>
          <a:xfrm>
            <a:off x="5486399" y="2748981"/>
            <a:ext cx="5066665" cy="5770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dirty="0">
                <a:latin typeface="나눔스퀘어"/>
                <a:cs typeface="나눔스퀘어"/>
              </a:rPr>
              <a:t>이모티콘 퀄리티</a:t>
            </a:r>
            <a:endParaRPr lang="en-US" altLang="ko-KR" sz="1200" dirty="0">
              <a:latin typeface="나눔스퀘어"/>
              <a:cs typeface="나눔스퀘어"/>
            </a:endParaRPr>
          </a:p>
          <a:p>
            <a:pPr marL="182880" indent="-170180">
              <a:lnSpc>
                <a:spcPct val="100000"/>
              </a:lnSpc>
              <a:spcBef>
                <a:spcPts val="819"/>
              </a:spcBef>
              <a:buFont typeface="Microsoft Sans Serif"/>
              <a:buChar char="▪"/>
              <a:tabLst>
                <a:tab pos="183515" algn="l"/>
              </a:tabLst>
            </a:pPr>
            <a:r>
              <a:rPr lang="ko-KR" altLang="en-US" sz="1200" dirty="0">
                <a:latin typeface="나눔스퀘어"/>
                <a:cs typeface="나눔스퀘어"/>
              </a:rPr>
              <a:t>수염</a:t>
            </a:r>
            <a:r>
              <a:rPr lang="en-US" altLang="ko-KR" sz="1200" dirty="0">
                <a:latin typeface="나눔스퀘어"/>
                <a:cs typeface="나눔스퀘어"/>
              </a:rPr>
              <a:t>, </a:t>
            </a:r>
            <a:r>
              <a:rPr lang="ko-KR" altLang="en-US" sz="1200" dirty="0">
                <a:latin typeface="나눔스퀘어"/>
                <a:cs typeface="나눔스퀘어"/>
              </a:rPr>
              <a:t>안경모양</a:t>
            </a:r>
            <a:endParaRPr sz="1200" dirty="0">
              <a:latin typeface="나눔스퀘어"/>
              <a:cs typeface="나눔스퀘어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FF0AE10-B46C-4F80-BA60-9473813B0A4D}"/>
              </a:ext>
            </a:extLst>
          </p:cNvPr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r>
              <a:rPr kumimoji="0" lang="en-US" altLang="ko-KR" sz="130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39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2063" y="2880182"/>
            <a:ext cx="25685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5" dirty="0">
                <a:solidFill>
                  <a:srgbClr val="FFFFFF"/>
                </a:solidFill>
                <a:ea typeface="NanumSquare Bold" panose="020B0600000101010101" pitchFamily="34" charset="-127"/>
                <a:cs typeface="바탕"/>
              </a:rPr>
              <a:t>Thank</a:t>
            </a:r>
            <a:r>
              <a:rPr sz="4000" spc="-440" dirty="0">
                <a:solidFill>
                  <a:srgbClr val="FFFFFF"/>
                </a:solidFill>
                <a:ea typeface="NanumSquare Bold" panose="020B0600000101010101" pitchFamily="34" charset="-127"/>
                <a:cs typeface="바탕"/>
              </a:rPr>
              <a:t> </a:t>
            </a:r>
            <a:r>
              <a:rPr sz="4000" spc="50" dirty="0">
                <a:solidFill>
                  <a:srgbClr val="FFFFFF"/>
                </a:solidFill>
                <a:ea typeface="NanumSquare Bold" panose="020B0600000101010101" pitchFamily="34" charset="-127"/>
                <a:cs typeface="바탕"/>
              </a:rPr>
              <a:t>you</a:t>
            </a:r>
            <a:endParaRPr sz="4000" dirty="0">
              <a:ea typeface="NanumSquare Bold" panose="020B0600000101010101" pitchFamily="34" charset="-127"/>
              <a:cs typeface="바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대상 문제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43BC5239-801D-4E92-AC56-3A522379CE7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b="11859"/>
          <a:stretch/>
        </p:blipFill>
        <p:spPr>
          <a:xfrm>
            <a:off x="8997346" y="1502602"/>
            <a:ext cx="2160000" cy="438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" name="그림 5" descr="사진, 보는, 모니터, 고양이이(가) 표시된 사진&#10;&#10;자동 생성된 설명">
            <a:extLst>
              <a:ext uri="{FF2B5EF4-FFF2-40B4-BE49-F238E27FC236}">
                <a16:creationId xmlns:a16="http://schemas.microsoft.com/office/drawing/2014/main" id="{E15F63B0-347F-554C-B2A7-79671B3B37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4"/>
          <a:stretch/>
        </p:blipFill>
        <p:spPr>
          <a:xfrm>
            <a:off x="4614375" y="1503309"/>
            <a:ext cx="2161542" cy="4380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FF29D8-49A1-FD48-B1FA-17D052381D01}"/>
              </a:ext>
            </a:extLst>
          </p:cNvPr>
          <p:cNvSpPr txBox="1"/>
          <p:nvPr/>
        </p:nvSpPr>
        <p:spPr>
          <a:xfrm>
            <a:off x="4724400" y="6097069"/>
            <a:ext cx="230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섬세한 감정표현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97FE4-F73C-394E-80B2-02721B38EABB}"/>
              </a:ext>
            </a:extLst>
          </p:cNvPr>
          <p:cNvSpPr txBox="1"/>
          <p:nvPr/>
        </p:nvSpPr>
        <p:spPr>
          <a:xfrm>
            <a:off x="9144000" y="6101863"/>
            <a:ext cx="2019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악세사리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인식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X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19D71E7-73E2-40C3-88C8-B7CCB4118B07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4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17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목표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1107354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  <a:p>
            <a:pPr marL="137160">
              <a:lnSpc>
                <a:spcPct val="100000"/>
              </a:lnSpc>
              <a:spcBef>
                <a:spcPts val="700"/>
              </a:spcBef>
            </a:pPr>
            <a:r>
              <a:rPr lang="en-US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5/</a:t>
            </a:r>
            <a:r>
              <a:rPr lang="en-US" sz="1300" spc="-21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lang="en-US" sz="1300" spc="-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lang="en-US" sz="1300" dirty="0"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D3214E85-C113-504B-AE41-526AF1817162}"/>
                  </a:ext>
                </a:extLst>
              </p:cNvPr>
              <p:cNvSpPr txBox="1"/>
              <p:nvPr/>
            </p:nvSpPr>
            <p:spPr>
              <a:xfrm>
                <a:off x="4114800" y="2130551"/>
                <a:ext cx="7861704" cy="288476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미리 학습된 모델을 통한 얼굴인식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82880" indent="-170180">
                  <a:lnSpc>
                    <a:spcPct val="100000"/>
                  </a:lnSpc>
                  <a:spcBef>
                    <a:spcPts val="95"/>
                  </a:spcBef>
                  <a:buFont typeface="Arial"/>
                  <a:buChar char="•"/>
                  <a:tabLst>
                    <a:tab pos="183515" algn="l"/>
                  </a:tabLst>
                </a:pPr>
                <a:endParaRPr lang="ko-KR" alt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en-US" altLang="ko-KR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CNN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알고리즘을 이용한 </a:t>
                </a:r>
                <a:r>
                  <a:rPr lang="ko-KR" altLang="en-US" sz="2000" b="1" dirty="0" err="1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감정인식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</a:t>
                </a:r>
                <a:r>
                  <a:rPr lang="ko-KR" altLang="en-US" sz="2000" b="1" dirty="0" err="1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딥러닝모델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제작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82880" indent="-170180">
                  <a:lnSpc>
                    <a:spcPct val="100000"/>
                  </a:lnSpc>
                  <a:spcBef>
                    <a:spcPts val="95"/>
                  </a:spcBef>
                  <a:buFont typeface="Arial"/>
                  <a:buChar char="•"/>
                  <a:tabLst>
                    <a:tab pos="183515" algn="l"/>
                  </a:tabLst>
                </a:pP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en-US" altLang="ko-KR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CNN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알고리즘을 이용한 피부색</a:t>
                </a:r>
                <a14:m>
                  <m:oMath xmlns:m="http://schemas.openxmlformats.org/officeDocument/2006/math">
                    <m:r>
                      <a:rPr lang="ko-KR" altLang="en-US" sz="2000" b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  <a:cs typeface="나눔스퀘어 ExtraBold"/>
                      </a:rPr>
                      <m:t>∙</m:t>
                    </m:r>
                  </m:oMath>
                </a14:m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액세서리 인식 </a:t>
                </a:r>
                <a:r>
                  <a:rPr lang="ko-KR" altLang="en-US" sz="2000" b="1" dirty="0" err="1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딥러닝모델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제작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183515" algn="l"/>
                  </a:tabLst>
                </a:pPr>
                <a:endParaRPr lang="ko-KR" altLang="en-US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파악된 정보를 이용한 </a:t>
                </a:r>
                <a:r>
                  <a:rPr lang="ko-KR" altLang="en-US" sz="2000" b="1" dirty="0" err="1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이모티콘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제작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   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 웹을 통한 출력</a:t>
                </a:r>
              </a:p>
            </p:txBody>
          </p:sp>
        </mc:Choice>
        <mc:Fallback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D3214E85-C113-504B-AE41-526AF181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130551"/>
                <a:ext cx="7861704" cy="2884764"/>
              </a:xfrm>
              <a:prstGeom prst="rect">
                <a:avLst/>
              </a:prstGeom>
              <a:blipFill>
                <a:blip r:embed="rId3"/>
                <a:stretch>
                  <a:fillRect l="-1935" t="-2183" b="-48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82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방향성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D3214E85-C113-504B-AE41-526AF1817162}"/>
                  </a:ext>
                </a:extLst>
              </p:cNvPr>
              <p:cNvSpPr txBox="1"/>
              <p:nvPr/>
            </p:nvSpPr>
            <p:spPr>
              <a:xfrm>
                <a:off x="4601140" y="5114202"/>
                <a:ext cx="6840052" cy="96116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매우 많은 감정인식 오픈소스</a:t>
                </a:r>
                <a:endParaRPr lang="en-US" altLang="ko-KR" sz="2000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나눔스퀘어 ExtraBold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endParaRPr lang="en-US" altLang="ko-KR" sz="2000" b="1" dirty="0">
                  <a:solidFill>
                    <a:srgbClr val="E9B357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  <a:sym typeface="Wingdings" panose="05000000000000000000" pitchFamily="2" charset="2"/>
                </a:endParaRPr>
              </a:p>
              <a:p>
                <a:pPr marL="12700">
                  <a:spcBef>
                    <a:spcPts val="95"/>
                  </a:spcBef>
                  <a:tabLst>
                    <a:tab pos="183515" algn="l"/>
                  </a:tabLst>
                </a:pPr>
                <a:r>
                  <a:rPr lang="en-US" altLang="ko-KR" sz="2000" b="1" dirty="0">
                    <a:solidFill>
                      <a:srgbClr val="E9B357"/>
                    </a:solidFill>
                    <a:latin typeface="NanumSquare ExtraBold" panose="020B0600000101010101" pitchFamily="34" charset="-127"/>
                    <a:ea typeface="NanumSquare ExtraBold" panose="020B0600000101010101" pitchFamily="34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피부색</a:t>
                </a:r>
                <a14:m>
                  <m:oMath xmlns:m="http://schemas.openxmlformats.org/officeDocument/2006/math">
                    <m:r>
                      <a:rPr lang="ko-KR" altLang="en-US" sz="2000" b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  <a:cs typeface="나눔스퀘어 ExtraBold"/>
                      </a:rPr>
                      <m:t>∙</m:t>
                    </m:r>
                  </m:oMath>
                </a14:m>
                <a:r>
                  <a:rPr lang="ko-KR" altLang="en-US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액세서리 인식부분은 개발이 아직 잘되지 않음</a:t>
                </a:r>
                <a:r>
                  <a:rPr lang="en-US" altLang="ko-KR" sz="2000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나눔스퀘어 ExtraBold"/>
                  </a:rPr>
                  <a:t>.</a:t>
                </a:r>
              </a:p>
            </p:txBody>
          </p:sp>
        </mc:Choice>
        <mc:Fallback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D3214E85-C113-504B-AE41-526AF181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140" y="5114202"/>
                <a:ext cx="6840052" cy="961161"/>
              </a:xfrm>
              <a:prstGeom prst="rect">
                <a:avLst/>
              </a:prstGeom>
              <a:blipFill>
                <a:blip r:embed="rId3"/>
                <a:stretch>
                  <a:fillRect l="-2226" t="-6494" b="-168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34BF1E1-937A-F047-8E2B-EEDA3F93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78" y="2717146"/>
            <a:ext cx="2207890" cy="1830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65F572-6D39-0B4E-B160-4BDA2C30A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32300"/>
            <a:ext cx="5189098" cy="3215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3E30A4-4988-454E-A880-83A63B97B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137" y="3450435"/>
            <a:ext cx="698463" cy="698463"/>
          </a:xfrm>
          <a:prstGeom prst="rect">
            <a:avLst/>
          </a:prstGeom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A9881CC8-306F-40D1-B88D-148C50EB687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6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3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9812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017" y="618703"/>
            <a:ext cx="4799965" cy="7437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695"/>
              </a:lnSpc>
              <a:spcBef>
                <a:spcPts val="100"/>
              </a:spcBef>
            </a:pPr>
            <a:r>
              <a:rPr lang="en-US" sz="4800" spc="-265" dirty="0">
                <a:solidFill>
                  <a:srgbClr val="FFFFFF"/>
                </a:solidFill>
                <a:ea typeface="NanumSquare Bold" panose="020B0600000101010101" pitchFamily="34" charset="-127"/>
                <a:cs typeface="나눔스퀘어"/>
              </a:rPr>
              <a:t>STEP2. </a:t>
            </a:r>
            <a:r>
              <a:rPr lang="ko-KR" altLang="en-US" sz="4800" spc="-265" dirty="0">
                <a:solidFill>
                  <a:srgbClr val="FFFFFF"/>
                </a:solidFill>
                <a:ea typeface="NanumSquare Bold" panose="020B0600000101010101" pitchFamily="34" charset="-127"/>
                <a:cs typeface="나눔스퀘어"/>
              </a:rPr>
              <a:t>개발과정</a:t>
            </a:r>
            <a:endParaRPr spc="15" dirty="0">
              <a:solidFill>
                <a:srgbClr val="FFFFFF"/>
              </a:solidFill>
              <a:ea typeface="NanumSquare Bold" panose="020B0600000101010101" pitchFamily="34" charset="-127"/>
              <a:cs typeface="나눔스퀘어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B2A83B4-C291-46A7-A07A-65778F8F1AE2}"/>
              </a:ext>
            </a:extLst>
          </p:cNvPr>
          <p:cNvSpPr/>
          <p:nvPr/>
        </p:nvSpPr>
        <p:spPr>
          <a:xfrm>
            <a:off x="-48126" y="1981198"/>
            <a:ext cx="3429000" cy="48768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74676-BDF2-45BB-964E-05E5C2EA95E9}"/>
              </a:ext>
            </a:extLst>
          </p:cNvPr>
          <p:cNvSpPr txBox="1"/>
          <p:nvPr/>
        </p:nvSpPr>
        <p:spPr>
          <a:xfrm>
            <a:off x="381422" y="5833887"/>
            <a:ext cx="262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데이터 수집 및 전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처리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D243F2B-D066-43D9-B7E5-05BCCFBF4D69}"/>
              </a:ext>
            </a:extLst>
          </p:cNvPr>
          <p:cNvSpPr/>
          <p:nvPr/>
        </p:nvSpPr>
        <p:spPr>
          <a:xfrm>
            <a:off x="3458852" y="3807644"/>
            <a:ext cx="762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134ED-84FD-47B5-A024-8BCD4D4CA89F}"/>
              </a:ext>
            </a:extLst>
          </p:cNvPr>
          <p:cNvSpPr txBox="1"/>
          <p:nvPr/>
        </p:nvSpPr>
        <p:spPr>
          <a:xfrm>
            <a:off x="4495800" y="5685299"/>
            <a:ext cx="254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이모티콘 생성을 위한 딥러닝 모델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C3F03-0340-410A-BCC0-2D29B848868C}"/>
              </a:ext>
            </a:extLst>
          </p:cNvPr>
          <p:cNvSpPr txBox="1"/>
          <p:nvPr/>
        </p:nvSpPr>
        <p:spPr>
          <a:xfrm>
            <a:off x="8610600" y="5685299"/>
            <a:ext cx="254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이모티콘 출력을 위한 웹 개발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209B85E-E86E-4457-8E23-77FEFBA2D6C6}"/>
              </a:ext>
            </a:extLst>
          </p:cNvPr>
          <p:cNvSpPr/>
          <p:nvPr/>
        </p:nvSpPr>
        <p:spPr>
          <a:xfrm>
            <a:off x="7429500" y="3806466"/>
            <a:ext cx="7620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0AD1F-25DB-4ED5-84C1-14B36198F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71" y="2731701"/>
            <a:ext cx="2530529" cy="25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700F07-CC67-413F-8665-CBAFB9AD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7842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32DF68-4E06-416D-BD42-A2EF51D7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705463"/>
            <a:ext cx="2515022" cy="25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8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730" y="556082"/>
            <a:ext cx="609853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3580">
              <a:lnSpc>
                <a:spcPct val="100000"/>
              </a:lnSpc>
              <a:spcBef>
                <a:spcPts val="100"/>
              </a:spcBef>
            </a:pPr>
            <a:r>
              <a:rPr lang="ko-KR" altLang="en-US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수집 </a:t>
            </a:r>
            <a:b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pc="-5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감정인식</a:t>
            </a:r>
            <a:r>
              <a:rPr lang="en-US" altLang="ko-KR" spc="-5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spc="-5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7303" y="621791"/>
            <a:ext cx="268605" cy="314325"/>
          </a:xfrm>
          <a:custGeom>
            <a:avLst/>
            <a:gdLst/>
            <a:ahLst/>
            <a:cxnLst/>
            <a:rect l="l" t="t" r="r" b="b"/>
            <a:pathLst>
              <a:path w="268604" h="314325">
                <a:moveTo>
                  <a:pt x="256159" y="0"/>
                </a:moveTo>
                <a:lnTo>
                  <a:pt x="12065" y="0"/>
                </a:lnTo>
                <a:lnTo>
                  <a:pt x="9398" y="254"/>
                </a:lnTo>
                <a:lnTo>
                  <a:pt x="0" y="12065"/>
                </a:lnTo>
                <a:lnTo>
                  <a:pt x="0" y="301879"/>
                </a:lnTo>
                <a:lnTo>
                  <a:pt x="12065" y="313944"/>
                </a:lnTo>
                <a:lnTo>
                  <a:pt x="256159" y="313944"/>
                </a:lnTo>
                <a:lnTo>
                  <a:pt x="268224" y="301879"/>
                </a:lnTo>
                <a:lnTo>
                  <a:pt x="268224" y="289687"/>
                </a:lnTo>
                <a:lnTo>
                  <a:pt x="24130" y="289687"/>
                </a:lnTo>
                <a:lnTo>
                  <a:pt x="24130" y="24257"/>
                </a:lnTo>
                <a:lnTo>
                  <a:pt x="268224" y="24257"/>
                </a:lnTo>
                <a:lnTo>
                  <a:pt x="268224" y="12065"/>
                </a:lnTo>
                <a:lnTo>
                  <a:pt x="258953" y="254"/>
                </a:lnTo>
                <a:lnTo>
                  <a:pt x="256159" y="0"/>
                </a:lnTo>
                <a:close/>
              </a:path>
              <a:path w="268604" h="314325">
                <a:moveTo>
                  <a:pt x="268224" y="24257"/>
                </a:moveTo>
                <a:lnTo>
                  <a:pt x="243967" y="24257"/>
                </a:lnTo>
                <a:lnTo>
                  <a:pt x="243967" y="289687"/>
                </a:lnTo>
                <a:lnTo>
                  <a:pt x="268224" y="289687"/>
                </a:lnTo>
                <a:lnTo>
                  <a:pt x="268224" y="242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5215" y="697991"/>
            <a:ext cx="155448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9258" y="1007853"/>
            <a:ext cx="2161541" cy="817531"/>
          </a:xfrm>
          <a:prstGeom prst="rect">
            <a:avLst/>
          </a:prstGeom>
        </p:spPr>
        <p:txBody>
          <a:bodyPr vert="horz" wrap="square" lIns="0" tIns="260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lang="ko-KR" altLang="en-US" sz="3600" b="1" spc="95" dirty="0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바탕"/>
              </a:rPr>
              <a:t>개발 배경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  <a:cs typeface="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ADBE0-E49A-4A59-9A3F-B4FDA0CA1E4B}"/>
              </a:ext>
            </a:extLst>
          </p:cNvPr>
          <p:cNvSpPr txBox="1"/>
          <p:nvPr/>
        </p:nvSpPr>
        <p:spPr>
          <a:xfrm>
            <a:off x="-32406" y="4267200"/>
            <a:ext cx="461665" cy="2514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PNU  MAKE  EMOTION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0D5AEC-F47E-2544-A83E-857DA8A8D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41850"/>
            <a:ext cx="1143000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84E998-C253-584F-8387-CBF57828C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1850"/>
            <a:ext cx="1143000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60106-ACEE-2B4C-8D69-A061A6547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941850"/>
            <a:ext cx="1143000" cy="1143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573854-AC2C-C14F-986E-4CD2FC7CE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941850"/>
            <a:ext cx="1144800" cy="114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D1172B-79A8-E04E-8ABE-5680E3802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82" y="3507324"/>
            <a:ext cx="1143000" cy="1143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400948-12A4-6948-BFB2-C6970FF62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3" y="3507324"/>
            <a:ext cx="1143000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55D642F-BCAE-AD45-8216-B1A1695DD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69" y="3507324"/>
            <a:ext cx="1143000" cy="1143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F71513-E8C2-2742-BBC9-2BAB97DD8059}"/>
              </a:ext>
            </a:extLst>
          </p:cNvPr>
          <p:cNvSpPr txBox="1"/>
          <p:nvPr/>
        </p:nvSpPr>
        <p:spPr>
          <a:xfrm>
            <a:off x="9829800" y="6520190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11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출처 </a:t>
            </a:r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:</a:t>
            </a:r>
            <a:r>
              <a:rPr lang="ko-KR" altLang="en-US" sz="11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 </a:t>
            </a:r>
            <a:r>
              <a:rPr lang="ko-KR" altLang="en-US" sz="1100" b="1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국제머신러닝학회</a:t>
            </a:r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(ICML)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  <a:cs typeface="나눔스퀘어 Extra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83931-1741-1541-84EF-8059F87F4501}"/>
              </a:ext>
            </a:extLst>
          </p:cNvPr>
          <p:cNvSpPr txBox="1"/>
          <p:nvPr/>
        </p:nvSpPr>
        <p:spPr>
          <a:xfrm>
            <a:off x="4447137" y="3124200"/>
            <a:ext cx="78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화남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A91F8-7C10-F840-884C-27FEFA6FC0CF}"/>
              </a:ext>
            </a:extLst>
          </p:cNvPr>
          <p:cNvSpPr txBox="1"/>
          <p:nvPr/>
        </p:nvSpPr>
        <p:spPr>
          <a:xfrm>
            <a:off x="6303477" y="3124200"/>
            <a:ext cx="96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역겨움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3C048A-DB1D-4A45-924C-219C27E26E80}"/>
              </a:ext>
            </a:extLst>
          </p:cNvPr>
          <p:cNvSpPr txBox="1"/>
          <p:nvPr/>
        </p:nvSpPr>
        <p:spPr>
          <a:xfrm>
            <a:off x="8339755" y="3124200"/>
            <a:ext cx="73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공포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D06A56-8433-B744-A72D-362606F24513}"/>
              </a:ext>
            </a:extLst>
          </p:cNvPr>
          <p:cNvSpPr txBox="1"/>
          <p:nvPr/>
        </p:nvSpPr>
        <p:spPr>
          <a:xfrm>
            <a:off x="10146164" y="3124200"/>
            <a:ext cx="73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행복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84EE40-5B79-4F47-B04F-0DBB4FA240F8}"/>
              </a:ext>
            </a:extLst>
          </p:cNvPr>
          <p:cNvSpPr txBox="1"/>
          <p:nvPr/>
        </p:nvSpPr>
        <p:spPr>
          <a:xfrm>
            <a:off x="5382150" y="4705290"/>
            <a:ext cx="96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무표정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48B958-4AAD-5541-9A6F-466A41811D40}"/>
              </a:ext>
            </a:extLst>
          </p:cNvPr>
          <p:cNvSpPr txBox="1"/>
          <p:nvPr/>
        </p:nvSpPr>
        <p:spPr>
          <a:xfrm>
            <a:off x="7423825" y="4705290"/>
            <a:ext cx="735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슬픔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44AA74-9C68-5646-90F2-E04C19641C95}"/>
              </a:ext>
            </a:extLst>
          </p:cNvPr>
          <p:cNvSpPr txBox="1"/>
          <p:nvPr/>
        </p:nvSpPr>
        <p:spPr>
          <a:xfrm>
            <a:off x="9237964" y="4679355"/>
            <a:ext cx="79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3515" algn="l"/>
              </a:tabLst>
            </a:pP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  <a:cs typeface="나눔스퀘어 ExtraBold"/>
              </a:rPr>
              <a:t>놀람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72601-51FD-024D-AB49-5DE5F3CB0E80}"/>
              </a:ext>
            </a:extLst>
          </p:cNvPr>
          <p:cNvSpPr txBox="1"/>
          <p:nvPr/>
        </p:nvSpPr>
        <p:spPr>
          <a:xfrm>
            <a:off x="6049294" y="5880322"/>
            <a:ext cx="348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약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36,000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장의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Gray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Scale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E91771D6-05C3-4E17-8805-CFF9A09A610B}"/>
              </a:ext>
            </a:extLst>
          </p:cNvPr>
          <p:cNvSpPr/>
          <p:nvPr/>
        </p:nvSpPr>
        <p:spPr>
          <a:xfrm>
            <a:off x="381000" y="1886711"/>
            <a:ext cx="603885" cy="243840"/>
          </a:xfrm>
          <a:custGeom>
            <a:avLst/>
            <a:gdLst/>
            <a:ahLst/>
            <a:cxnLst/>
            <a:rect l="l" t="t" r="r" b="b"/>
            <a:pathLst>
              <a:path w="603885" h="243839">
                <a:moveTo>
                  <a:pt x="481584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9580" y="169366"/>
                </a:lnTo>
                <a:lnTo>
                  <a:pt x="35709" y="208121"/>
                </a:lnTo>
                <a:lnTo>
                  <a:pt x="74462" y="234255"/>
                </a:lnTo>
                <a:lnTo>
                  <a:pt x="121920" y="243839"/>
                </a:lnTo>
                <a:lnTo>
                  <a:pt x="481584" y="243839"/>
                </a:lnTo>
                <a:lnTo>
                  <a:pt x="529041" y="234255"/>
                </a:lnTo>
                <a:lnTo>
                  <a:pt x="567794" y="208121"/>
                </a:lnTo>
                <a:lnTo>
                  <a:pt x="593923" y="169366"/>
                </a:lnTo>
                <a:lnTo>
                  <a:pt x="603504" y="121920"/>
                </a:lnTo>
                <a:lnTo>
                  <a:pt x="593923" y="74473"/>
                </a:lnTo>
                <a:lnTo>
                  <a:pt x="567794" y="35718"/>
                </a:lnTo>
                <a:lnTo>
                  <a:pt x="529041" y="9584"/>
                </a:lnTo>
                <a:lnTo>
                  <a:pt x="481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72000" marR="0" lvl="0" indent="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spc="-5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 8</a:t>
            </a:r>
            <a:r>
              <a:rPr kumimoji="0" lang="en-US" altLang="ko-KR" sz="130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/</a:t>
            </a:r>
            <a:r>
              <a:rPr kumimoji="0" lang="en-US" altLang="ko-KR" sz="130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 </a:t>
            </a:r>
            <a:r>
              <a:rPr kumimoji="0" lang="en-US" altLang="ko-KR" sz="130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맑은 고딕"/>
              </a:rPr>
              <a:t>45</a:t>
            </a:r>
            <a:endParaRPr kumimoji="0" lang="en-US" altLang="ko-KR" sz="13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7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1505</Words>
  <Application>Microsoft Macintosh PowerPoint</Application>
  <PresentationFormat>와이드스크린</PresentationFormat>
  <Paragraphs>422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맑은 고딕</vt:lpstr>
      <vt:lpstr>Microsoft Sans Serif</vt:lpstr>
      <vt:lpstr>NanumSquare ExtraBold</vt:lpstr>
      <vt:lpstr>나눔스퀘어 ExtraBold</vt:lpstr>
      <vt:lpstr>NanumSquare</vt:lpstr>
      <vt:lpstr>나눔스퀘어</vt:lpstr>
      <vt:lpstr>Calibri</vt:lpstr>
      <vt:lpstr>Cambria Math</vt:lpstr>
      <vt:lpstr>NanumSquare Bold</vt:lpstr>
      <vt:lpstr>Arial</vt:lpstr>
      <vt:lpstr>Office Theme</vt:lpstr>
      <vt:lpstr>표정인식을 통한 이모티콘 생성기</vt:lpstr>
      <vt:lpstr>목차</vt:lpstr>
      <vt:lpstr>STEP1. 개발배경</vt:lpstr>
      <vt:lpstr>대상 문제</vt:lpstr>
      <vt:lpstr>대상 문제</vt:lpstr>
      <vt:lpstr>목표</vt:lpstr>
      <vt:lpstr>방향성</vt:lpstr>
      <vt:lpstr>STEP2. 개발과정</vt:lpstr>
      <vt:lpstr>데이터 수집  (감정인식)</vt:lpstr>
      <vt:lpstr>데이터 수집  (피부색∙액세서리)</vt:lpstr>
      <vt:lpstr>왜 데이터 전처리 과정이 필요한가?</vt:lpstr>
      <vt:lpstr>데이터 전처리 (얼굴추출)</vt:lpstr>
      <vt:lpstr>데이터 전처리 (Image Augmentation)</vt:lpstr>
      <vt:lpstr>이모티콘 생성을 위한 딥러닝 모델 구현</vt:lpstr>
      <vt:lpstr>PowerPoint 프레젠테이션</vt:lpstr>
      <vt:lpstr>PowerPoint 프레젠테이션</vt:lpstr>
      <vt:lpstr>딥러닝</vt:lpstr>
      <vt:lpstr>딥러닝</vt:lpstr>
      <vt:lpstr>딥러닝</vt:lpstr>
      <vt:lpstr>딥러닝</vt:lpstr>
      <vt:lpstr>딥러닝</vt:lpstr>
      <vt:lpstr>딥러닝</vt:lpstr>
      <vt:lpstr>딥러닝</vt:lpstr>
      <vt:lpstr>딥러닝</vt:lpstr>
      <vt:lpstr>딥러닝</vt:lpstr>
      <vt:lpstr>웹</vt:lpstr>
      <vt:lpstr>웹</vt:lpstr>
      <vt:lpstr>웹</vt:lpstr>
      <vt:lpstr>STEP3. 결과 및 총평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결과</vt:lpstr>
      <vt:lpstr>총평 및 향후과제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표정인식을 통한 이모티콘 생성기</dc:title>
  <dc:creator>이연걸</dc:creator>
  <cp:lastModifiedBy>문성욱</cp:lastModifiedBy>
  <cp:revision>101</cp:revision>
  <cp:lastPrinted>2020-09-24T21:57:41Z</cp:lastPrinted>
  <dcterms:created xsi:type="dcterms:W3CDTF">2020-09-24T14:12:22Z</dcterms:created>
  <dcterms:modified xsi:type="dcterms:W3CDTF">2021-06-17T14:11:44Z</dcterms:modified>
</cp:coreProperties>
</file>